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771" r:id="rId2"/>
    <p:sldId id="865" r:id="rId3"/>
    <p:sldId id="852" r:id="rId4"/>
    <p:sldId id="861" r:id="rId5"/>
    <p:sldId id="859" r:id="rId6"/>
    <p:sldId id="858" r:id="rId7"/>
    <p:sldId id="860" r:id="rId8"/>
    <p:sldId id="863" r:id="rId9"/>
    <p:sldId id="857" r:id="rId10"/>
    <p:sldId id="862" r:id="rId11"/>
    <p:sldId id="864" r:id="rId12"/>
    <p:sldId id="856" r:id="rId13"/>
    <p:sldId id="84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3097" autoAdjust="0"/>
  </p:normalViewPr>
  <p:slideViewPr>
    <p:cSldViewPr snapToGrid="0">
      <p:cViewPr varScale="1">
        <p:scale>
          <a:sx n="58" d="100"/>
          <a:sy n="58" d="100"/>
        </p:scale>
        <p:origin x="98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8486BD-05DA-4561-8A9A-75A0A77CFEDA}" type="datetimeFigureOut">
              <a:rPr lang="en-GB" smtClean="0"/>
              <a:t>30/04/2025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92672C-6832-49AA-BBF4-194D57F3EB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2770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586A725-72CD-DD16-6402-25E04A50D2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2C4BF816-27BF-336A-2F81-4662121950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28FFB7B9-B763-E4FB-CF13-FDDF3C65462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406E7FAB-960F-694A-CF7A-577B39332F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92672C-6832-49AA-BBF4-194D57F3EB4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2789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DC2876D-31A4-8FAA-2946-E3A1AC9085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BDD66F09-B8D9-37EA-3C3F-254B02C8C85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3D6600DD-FB21-FA6C-F27E-E10263ACA4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7A4AB3B-AA29-3532-4870-4E7DB1E0699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92672C-6832-49AA-BBF4-194D57F3EB4A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64294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5A50E6C-7CB1-7EB2-ECE6-B9F6A6E10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B83E7B6C-DF94-88A5-2A15-95674200020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6EFD38CD-90B9-47FA-EFF8-0F077175BFA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2B542A06-D3B1-4E1C-AF05-93602E9B79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92672C-6832-49AA-BBF4-194D57F3EB4A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73933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C652D09-B322-8F62-64F0-E02829167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F0F9B498-30D6-1BC9-78ED-10AC11B7B8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FC121D6B-285E-0F87-731E-3B2851D7F46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85DA9B51-B03A-8D32-AEC3-7EA08B7422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92672C-6832-49AA-BBF4-194D57F3EB4A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259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8E760B9-9B06-0D62-EC46-A53D33C99E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23C4599D-AAFD-C515-2801-9925A35870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9F9C6A15-0042-FB21-4389-76C870E10F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53AB4F58-8E3F-2207-16A0-A1199183FF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92672C-6832-49AA-BBF4-194D57F3EB4A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7674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0FE51BC-A422-9847-7FBE-12B309A66F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E5D4C67D-256E-B792-4951-094301CA75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2A51F83D-2FFD-0A52-5AAC-7CAE92CDC9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9C03FCF-71B3-4B1D-2636-6BE8C6AB7C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92672C-6832-49AA-BBF4-194D57F3EB4A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482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A5EA1A9-7E67-BE99-F23F-30689F4F9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4553E35B-CE87-CF8E-132C-12E7C421FF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A7BDA808-BCC8-7169-5744-35C808759F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9E2EF18C-D5A1-8D3B-4EC8-119EC8CA6C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92672C-6832-49AA-BBF4-194D57F3EB4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3148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7EEDEF4-E54E-19DA-A8F2-8B57DD407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D29CDFA5-FA67-EBBB-F1D2-9DEC9A71D7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CAF5E673-2069-15B0-254F-49EBD5724E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36258D5-92FB-EA70-499E-BEB5ADD5997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92672C-6832-49AA-BBF4-194D57F3EB4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0831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B6B3348-C37E-35CF-55C7-0E9F1E3D1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A074110C-5D26-41A1-5F75-4DD9A1406AF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C161E8AF-EB6F-1136-87FF-968EC775A7C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0756F366-78E6-5CDC-77AB-9124B6F7391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92672C-6832-49AA-BBF4-194D57F3EB4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5448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33567A96-49CD-5F53-852D-07148785B6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99616292-AC31-4134-B228-069AFBA5B7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7A6BFCA3-9FCF-DF74-88D8-90B247C479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12A0D579-7799-F69D-EEAB-DE5405EEE11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92672C-6832-49AA-BBF4-194D57F3EB4A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3545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D36DAE0-5A12-5399-2CE4-FAF403B424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xmlns="" id="{D2CE29B4-0F88-D5D1-6D11-46EDB1CB08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xmlns="" id="{C62CD589-0CDE-272B-9664-47A96E0457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EC35A91C-C538-15BF-3369-E182F46E1F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B92672C-6832-49AA-BBF4-194D57F3EB4A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1965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45F3D3A-3B55-4824-93DD-D9EDE995DA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26A9B26-483A-47C7-935E-4217C593EA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1C04F7E-8F90-46D6-8A87-94A071D954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5B157-8682-46E4-B104-6CF21991760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5DCE86F-D1A3-45BB-BBF4-D0F3DB292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A969140-1B01-4E2C-8CE8-6726EF454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03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77FFFE-2F5A-406A-AC36-06A6B0200B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5E9F2C21-E87C-4B95-9BB6-17371F350B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2FB6D13-C98C-46BE-B050-4E0BE46A5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5B157-8682-46E4-B104-6CF21991760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D825627-CA66-47E7-BA9A-C9C55A4E9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55D9F07-50F3-4022-95E9-369985B1D2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476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245134F-6DAC-4DA6-A862-8B63753288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E9E3A36C-E794-4154-86BF-30A35F80EE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FB83EE1-9AF4-4E7D-B1C4-EBBBA094D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5B157-8682-46E4-B104-6CF21991760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760BE1C-248F-4F93-8EC8-5BCD2B032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3391BA8-D719-48F0-B3E8-08FBAC1F8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198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EFC306-C5B3-4413-8CCF-F24A8F160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22A4109-1906-4088-B6CD-549E101AC3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BAAE458-A3BF-46EB-B9A3-C7E63DCA2E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5B157-8682-46E4-B104-6CF21991760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3AFD3D-320E-4950-A311-96829342A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09FA9454-88FC-4DD4-8F9B-5E747C19C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959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B17E21A-40C4-45DA-9105-71DCEFA4D1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29C2570-2FCB-4459-8758-A0ADB69697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EAA0A27-4D9B-44B6-9C72-5639AD964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5B157-8682-46E4-B104-6CF21991760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13CEBC1-3324-4257-A302-10E0134DB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97E0DA1-63C7-428D-B955-F48DD53AE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138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9139F3-6B8E-49AD-9E13-FEE9B0F2A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76216D-255B-41C7-BEE9-71960C8090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76D866E-8769-4D33-B2C0-DFD9BB63FA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8969FDE-1634-4D8E-8757-04393ED84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5B157-8682-46E4-B104-6CF21991760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AEB2DDC-6BC7-4C0E-BFF3-B0C2F4B71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AFA89047-568D-446C-8E79-20099EDA9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514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D2A7FF3-94B6-4A1E-88DF-0E023EF27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126F1A7-7756-464A-8507-909D5808B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E37E801-57F3-4E97-A77A-8C420DED57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9E06288F-9548-4CA6-ABBC-BD87AD799AE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25DDB06A-569C-48DC-AE9E-C6B5BBF738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C51AE794-29BB-4832-B360-D4249F1E8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5B157-8682-46E4-B104-6CF21991760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C7CA3739-A5BD-41C9-A0AC-738044544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B4923D59-44B6-44E3-B82A-2EDAB89F2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159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83499B0-4086-4E8F-BC7E-0CDFD55D3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C446E577-7777-4C01-ADB8-531A8C20F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5B157-8682-46E4-B104-6CF21991760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42CEDAB7-5EDC-4AAA-BABC-65C17709C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AEBFC705-4F4C-412A-A533-F45FFA8D1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3905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30A0DFF9-0A72-4420-9FC0-03ABDF8A6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5B157-8682-46E4-B104-6CF21991760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4A59E51-C6AD-45B2-9812-97BD21973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449F6C4-FCD6-4FD8-95C3-28C5C1449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339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1AA434-6DE3-4022-B604-F2BA9EB13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DB26639-AD3D-4AEA-9569-F3DD3AFF3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E78FF7AF-EF64-4762-92FF-6CA34114BC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FFF703FA-066E-4A6B-B449-CAB3E9C81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5B157-8682-46E4-B104-6CF21991760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CF80932-CCD5-46B5-9DE8-E9A74A41E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FC765D79-9CF3-4BC5-8312-8A7E2BF5A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003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0430CB-B7F9-408C-86E2-4D366A0D2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5279532A-0122-464F-868C-061263BBCE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B71B552C-1E70-442D-9B27-4945D14FE1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29A7895-9BC5-48FF-B42F-6A7434B47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5B157-8682-46E4-B104-6CF21991760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7FE9D8C4-F4D6-4815-9188-7E1AF8467F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03873251-D2DB-4DB0-A354-5D66F67E0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90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4F7A10E4-D32B-4039-8BDE-7F05EBE8AB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395088B-B6D6-486D-9013-F0B8EF00B2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BEA164A-BA2F-47AA-A666-F8CF4F572C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5B157-8682-46E4-B104-6CF219917601}" type="datetimeFigureOut">
              <a:rPr lang="en-US" smtClean="0"/>
              <a:t>4/30/2025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698AC8C-D306-4592-BE0E-0727695110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015FBFD-4120-4567-8B67-DDBE5C7E2AD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5FFF92-88D3-4321-9339-85B5B423DA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48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ideegg.com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cha.europa.eu/online-training-on-analysis-of-alternative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hyperlink" Target="https://chem.echa.europa.eu/" TargetMode="External"/><Relationship Id="rId7" Type="http://schemas.openxmlformats.org/officeDocument/2006/relationships/image" Target="../media/image18.sv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0" Type="http://schemas.openxmlformats.org/officeDocument/2006/relationships/image" Target="../media/image18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marketplace.chemsec.org/Alternatives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cha.europa.eu/online-training-on-analysis-of-alternatives" TargetMode="External"/><Relationship Id="rId5" Type="http://schemas.openxmlformats.org/officeDocument/2006/relationships/hyperlink" Target="https://www.roadmaptozero.com/" TargetMode="External"/><Relationship Id="rId4" Type="http://schemas.openxmlformats.org/officeDocument/2006/relationships/hyperlink" Target="https://www.greenscreenchemicals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498B010F-86D9-A1C0-9CB6-0AB80A45742E}"/>
              </a:ext>
            </a:extLst>
          </p:cNvPr>
          <p:cNvGraphicFramePr>
            <a:graphicFrameLocks noGrp="1"/>
          </p:cNvGraphicFramePr>
          <p:nvPr/>
        </p:nvGraphicFramePr>
        <p:xfrm>
          <a:off x="467583" y="390353"/>
          <a:ext cx="11405556" cy="1356981"/>
        </p:xfrm>
        <a:graphic>
          <a:graphicData uri="http://schemas.openxmlformats.org/drawingml/2006/table">
            <a:tbl>
              <a:tblPr firstRow="1" firstCol="1" bandRow="1"/>
              <a:tblGrid>
                <a:gridCol w="1512831">
                  <a:extLst>
                    <a:ext uri="{9D8B030D-6E8A-4147-A177-3AD203B41FA5}">
                      <a16:colId xmlns:a16="http://schemas.microsoft.com/office/drawing/2014/main" xmlns="" val="4102479390"/>
                    </a:ext>
                  </a:extLst>
                </a:gridCol>
                <a:gridCol w="2802601">
                  <a:extLst>
                    <a:ext uri="{9D8B030D-6E8A-4147-A177-3AD203B41FA5}">
                      <a16:colId xmlns:a16="http://schemas.microsoft.com/office/drawing/2014/main" xmlns="" val="3985209847"/>
                    </a:ext>
                  </a:extLst>
                </a:gridCol>
                <a:gridCol w="7090124">
                  <a:extLst>
                    <a:ext uri="{9D8B030D-6E8A-4147-A177-3AD203B41FA5}">
                      <a16:colId xmlns:a16="http://schemas.microsoft.com/office/drawing/2014/main" xmlns="" val="1009289740"/>
                    </a:ext>
                  </a:extLst>
                </a:gridCol>
              </a:tblGrid>
              <a:tr h="1356981">
                <a:tc>
                  <a:txBody>
                    <a:bodyPr/>
                    <a:lstStyle/>
                    <a:p>
                      <a:pPr>
                        <a:tabLst>
                          <a:tab pos="2971800" algn="ctr"/>
                          <a:tab pos="5943600" algn="r"/>
                        </a:tabLst>
                      </a:pPr>
                      <a:endParaRPr lang="sr-Cyrl-RS" sz="11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ru-RU" sz="1800" b="1" kern="100" dirty="0">
                          <a:solidFill>
                            <a:srgbClr val="008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Зелени пут</a:t>
                      </a:r>
                    </a:p>
                    <a:p>
                      <a:pPr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ru-RU" sz="1800" b="1" kern="100" dirty="0">
                          <a:solidFill>
                            <a:srgbClr val="008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Партнерство за зелено пословање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ru-RU" sz="1800" b="1" kern="100" dirty="0">
                          <a:solidFill>
                            <a:srgbClr val="003399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Еразмус+</a:t>
                      </a:r>
                    </a:p>
                    <a:p>
                      <a:pPr algn="r"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ru-RU" sz="1800" b="1" kern="100" dirty="0">
                          <a:solidFill>
                            <a:srgbClr val="003399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KA210-ADU - Мала партнерства у образовању одраслих</a:t>
                      </a:r>
                      <a:endParaRPr lang="en-US" sz="1800" b="1" kern="100" dirty="0">
                        <a:solidFill>
                          <a:srgbClr val="003399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r">
                        <a:tabLst>
                          <a:tab pos="2971800" algn="ctr"/>
                          <a:tab pos="5943600" algn="r"/>
                        </a:tabLst>
                      </a:pPr>
                      <a:r>
                        <a:rPr lang="sr-Cyrl-RS" sz="1800" b="1" kern="100" dirty="0">
                          <a:solidFill>
                            <a:srgbClr val="003399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Пројекат 2023-2-</a:t>
                      </a:r>
                      <a:r>
                        <a:rPr lang="en-US" sz="1800" b="1" kern="100" dirty="0">
                          <a:solidFill>
                            <a:srgbClr val="003399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RS01-KA210-ADU-000184311</a:t>
                      </a:r>
                      <a:endParaRPr lang="sr-Cyrl-RS" sz="1800" b="1" kern="100" dirty="0">
                        <a:solidFill>
                          <a:srgbClr val="003399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dbl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36574012"/>
                  </a:ext>
                </a:extLst>
              </a:tr>
            </a:tbl>
          </a:graphicData>
        </a:graphic>
      </p:graphicFrame>
      <p:pic>
        <p:nvPicPr>
          <p:cNvPr id="1028" name="Picture 1" descr="A green leaf and a power cord&#10;&#10;Description automatically generated">
            <a:extLst>
              <a:ext uri="{FF2B5EF4-FFF2-40B4-BE49-F238E27FC236}">
                <a16:creationId xmlns:a16="http://schemas.microsoft.com/office/drawing/2014/main" xmlns="" id="{12BA15E4-BC89-5362-F6CC-35B77FEDEB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0235"/>
          <a:stretch>
            <a:fillRect/>
          </a:stretch>
        </p:blipFill>
        <p:spPr bwMode="auto">
          <a:xfrm>
            <a:off x="625474" y="550099"/>
            <a:ext cx="1314450" cy="1048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099289639" descr="A logo of a company&#10;&#10;Description automatically generated">
            <a:extLst>
              <a:ext uri="{FF2B5EF4-FFF2-40B4-BE49-F238E27FC236}">
                <a16:creationId xmlns:a16="http://schemas.microsoft.com/office/drawing/2014/main" xmlns="" id="{B1C98406-75E3-DB5B-EF3F-8CB7374D81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112" y="5977153"/>
            <a:ext cx="609650" cy="66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97281250" descr="A blue text on a white background&#10;&#10;Description automatically generated">
            <a:extLst>
              <a:ext uri="{FF2B5EF4-FFF2-40B4-BE49-F238E27FC236}">
                <a16:creationId xmlns:a16="http://schemas.microsoft.com/office/drawing/2014/main" xmlns="" id="{B8A490E3-8AB1-2CFE-5432-C188CE4E95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2864" y="5968033"/>
            <a:ext cx="2213891" cy="66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4">
            <a:extLst>
              <a:ext uri="{FF2B5EF4-FFF2-40B4-BE49-F238E27FC236}">
                <a16:creationId xmlns:a16="http://schemas.microsoft.com/office/drawing/2014/main" xmlns="" id="{900E5B85-C790-C1C2-2BD7-723769F6B3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7416" y="5981452"/>
            <a:ext cx="769879" cy="66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xmlns="" id="{29B5BC07-0D48-79C3-375F-2F2B7BB97090}"/>
              </a:ext>
            </a:extLst>
          </p:cNvPr>
          <p:cNvGraphicFramePr>
            <a:graphicFrameLocks noGrp="1"/>
          </p:cNvGraphicFramePr>
          <p:nvPr/>
        </p:nvGraphicFramePr>
        <p:xfrm>
          <a:off x="467583" y="5062086"/>
          <a:ext cx="11405556" cy="731520"/>
        </p:xfrm>
        <a:graphic>
          <a:graphicData uri="http://schemas.openxmlformats.org/drawingml/2006/table">
            <a:tbl>
              <a:tblPr firstRow="1" firstCol="1" bandRow="1"/>
              <a:tblGrid>
                <a:gridCol w="11405556">
                  <a:extLst>
                    <a:ext uri="{9D8B030D-6E8A-4147-A177-3AD203B41FA5}">
                      <a16:colId xmlns:a16="http://schemas.microsoft.com/office/drawing/2014/main" xmlns="" val="38072072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/>
                      <a:r>
                        <a:rPr lang="ru-RU" sz="1600" b="1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Одрицање одговорности: </a:t>
                      </a:r>
                      <a:r>
                        <a:rPr lang="ru-RU" sz="1600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Финансирано средствима Европске уније. Изражена становишта представљају искључиво становишта аутора и не одражавају нужно ставове Европске уније или Фондације Темпус. Ни под којим условима се Европска унија ни давалац наменских бесповратних средстава не могу сматрати одговорнима за њихову садржину.</a:t>
                      </a:r>
                      <a:endParaRPr lang="en-US" sz="1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806046097"/>
                  </a:ext>
                </a:extLst>
              </a:tr>
            </a:tbl>
          </a:graphicData>
        </a:graphic>
      </p:graphicFrame>
      <p:pic>
        <p:nvPicPr>
          <p:cNvPr id="2" name="Picture 1" descr="Blue text on a black background&#10;&#10;Description automatically generated">
            <a:extLst>
              <a:ext uri="{FF2B5EF4-FFF2-40B4-BE49-F238E27FC236}">
                <a16:creationId xmlns:a16="http://schemas.microsoft.com/office/drawing/2014/main" xmlns="" id="{9E115932-DAB4-F119-C312-867EC1C1FB5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0102" y="5966838"/>
            <a:ext cx="2553037" cy="66751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069DFE73-AB89-B6B8-8A1C-C1F2FA29928D}"/>
              </a:ext>
            </a:extLst>
          </p:cNvPr>
          <p:cNvSpPr txBox="1"/>
          <p:nvPr/>
        </p:nvSpPr>
        <p:spPr>
          <a:xfrm>
            <a:off x="393222" y="2615248"/>
            <a:ext cx="11405556" cy="2446838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b="1" dirty="0">
                <a:solidFill>
                  <a:srgbClr val="008000"/>
                </a:solidFill>
              </a:rPr>
              <a:t>ТРЕНИНГ ОЗЕЛЕЊАВАЊЕ ПОСЛОВАЊА</a:t>
            </a:r>
          </a:p>
          <a:p>
            <a:pPr algn="ctr">
              <a:lnSpc>
                <a:spcPct val="150000"/>
              </a:lnSpc>
            </a:pPr>
            <a:r>
              <a:rPr lang="ru-RU" sz="2800" b="1" dirty="0">
                <a:solidFill>
                  <a:srgbClr val="008000"/>
                </a:solidFill>
              </a:rPr>
              <a:t>Модул 3 Спречавање загађења</a:t>
            </a:r>
          </a:p>
          <a:p>
            <a:pPr algn="ctr">
              <a:lnSpc>
                <a:spcPct val="150000"/>
              </a:lnSpc>
            </a:pPr>
            <a:r>
              <a:rPr lang="ru-RU" sz="2800" dirty="0">
                <a:solidFill>
                  <a:srgbClr val="008000"/>
                </a:solidFill>
              </a:rPr>
              <a:t>Замена опасних хемикалија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FBCBB93C-4C1F-3946-AD8A-1B410438F884}"/>
              </a:ext>
            </a:extLst>
          </p:cNvPr>
          <p:cNvGraphicFramePr>
            <a:graphicFrameLocks noGrp="1"/>
          </p:cNvGraphicFramePr>
          <p:nvPr/>
        </p:nvGraphicFramePr>
        <p:xfrm>
          <a:off x="510376" y="1953254"/>
          <a:ext cx="11377027" cy="474148"/>
        </p:xfrm>
        <a:graphic>
          <a:graphicData uri="http://schemas.openxmlformats.org/drawingml/2006/table">
            <a:tbl>
              <a:tblPr firstRow="1" firstCol="1" bandRow="1"/>
              <a:tblGrid>
                <a:gridCol w="4375071">
                  <a:extLst>
                    <a:ext uri="{9D8B030D-6E8A-4147-A177-3AD203B41FA5}">
                      <a16:colId xmlns:a16="http://schemas.microsoft.com/office/drawing/2014/main" xmlns="" val="3222544936"/>
                    </a:ext>
                  </a:extLst>
                </a:gridCol>
                <a:gridCol w="2625734">
                  <a:extLst>
                    <a:ext uri="{9D8B030D-6E8A-4147-A177-3AD203B41FA5}">
                      <a16:colId xmlns:a16="http://schemas.microsoft.com/office/drawing/2014/main" xmlns="" val="2492690819"/>
                    </a:ext>
                  </a:extLst>
                </a:gridCol>
                <a:gridCol w="4376222">
                  <a:extLst>
                    <a:ext uri="{9D8B030D-6E8A-4147-A177-3AD203B41FA5}">
                      <a16:colId xmlns:a16="http://schemas.microsoft.com/office/drawing/2014/main" xmlns="" val="3324569411"/>
                    </a:ext>
                  </a:extLst>
                </a:gridCol>
              </a:tblGrid>
              <a:tr h="474148"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kern="100" dirty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ОЗЕЛЕНИ СВОЈЕ ПОСЛОВАЊЕ!</a:t>
                      </a:r>
                      <a:endParaRPr lang="en-US" sz="24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kern="100" dirty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GO GREEN!</a:t>
                      </a:r>
                      <a:endParaRPr lang="en-US" sz="24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r-Cyrl-RS" sz="2400" b="1" kern="100" dirty="0">
                          <a:solidFill>
                            <a:srgbClr val="0099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ОЗЕЛЕНИ ГО ВАШИОТ БИЗНИС!</a:t>
                      </a:r>
                      <a:endParaRPr lang="en-US" sz="24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351433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15862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539020F-FE4E-418C-D452-C70FC05D65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A3301113-C0ED-E895-695B-582AD71C3602}"/>
              </a:ext>
            </a:extLst>
          </p:cNvPr>
          <p:cNvGraphicFramePr>
            <a:graphicFrameLocks noGrp="1"/>
          </p:cNvGraphicFramePr>
          <p:nvPr/>
        </p:nvGraphicFramePr>
        <p:xfrm>
          <a:off x="334161" y="297906"/>
          <a:ext cx="11623377" cy="396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23377">
                  <a:extLst>
                    <a:ext uri="{9D8B030D-6E8A-4147-A177-3AD203B41FA5}">
                      <a16:colId xmlns:a16="http://schemas.microsoft.com/office/drawing/2014/main" xmlns="" val="3832995452"/>
                    </a:ext>
                  </a:extLst>
                </a:gridCol>
              </a:tblGrid>
              <a:tr h="244705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Сесија 6 Замена опасних хемикалија</a:t>
                      </a:r>
                    </a:p>
                  </a:txBody>
                  <a:tcP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6348393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7C7B5114-7978-33D8-6ADC-4D5AC135A816}"/>
              </a:ext>
            </a:extLst>
          </p:cNvPr>
          <p:cNvSpPr txBox="1"/>
          <p:nvPr/>
        </p:nvSpPr>
        <p:spPr>
          <a:xfrm>
            <a:off x="284311" y="874814"/>
            <a:ext cx="11623377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/>
              <a:t>Мере за смањење и спречавање загађења:</a:t>
            </a:r>
          </a:p>
          <a:p>
            <a:pPr algn="just"/>
            <a:endParaRPr lang="ru-RU" sz="2000" b="1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/>
              <a:t>Примена мање концентрације опсаних супстанци у производњи, ако је могуће (на пример: прелазак са 35% формалдехида на 10% формалдехид).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/>
              <a:t>Употреба, уместо агресивних хемијских средстава за уклањање наслага каменца, сирће или лимунску киселину.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/>
              <a:t>Употреба, уместо агресивних хемијских средстава за чишћење нерђајућег челика, скроб из наренданог кромпира.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/>
              <a:t>Поставити контролоре изливања као што су штитници од прскања и посуде за капање на постојећу опрему.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/>
              <a:t>Поновна употреба средстава за чишћење или раствараче (нпр. вишекратна употреба истог растварача за чишћење запрљаних делова).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/>
              <a:t>Употреба мање опасних производа за чишћење, фарбање и лепљење који имају низак садржај испарљивих органских једињења.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/>
              <a:t>Употреба боја на бази воде, ако је могуће.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/>
              <a:t>Употреба електричних алата уместо алата на гас.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2000" dirty="0"/>
              <a:t>.....</a:t>
            </a:r>
            <a:endParaRPr lang="sr-Cyrl-RS" sz="2000" dirty="0"/>
          </a:p>
        </p:txBody>
      </p:sp>
    </p:spTree>
    <p:extLst>
      <p:ext uri="{BB962C8B-B14F-4D97-AF65-F5344CB8AC3E}">
        <p14:creationId xmlns:p14="http://schemas.microsoft.com/office/powerpoint/2010/main" val="8450226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869C60E-DF6D-E310-D8A9-D73B7E234B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306EBCD9-6B3C-38A2-4F67-E1C104142996}"/>
              </a:ext>
            </a:extLst>
          </p:cNvPr>
          <p:cNvGraphicFramePr>
            <a:graphicFrameLocks noGrp="1"/>
          </p:cNvGraphicFramePr>
          <p:nvPr/>
        </p:nvGraphicFramePr>
        <p:xfrm>
          <a:off x="334161" y="297906"/>
          <a:ext cx="11623377" cy="396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23377">
                  <a:extLst>
                    <a:ext uri="{9D8B030D-6E8A-4147-A177-3AD203B41FA5}">
                      <a16:colId xmlns:a16="http://schemas.microsoft.com/office/drawing/2014/main" xmlns="" val="3832995452"/>
                    </a:ext>
                  </a:extLst>
                </a:gridCol>
              </a:tblGrid>
              <a:tr h="244705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Сесија 6 Замена опасних хемикалија</a:t>
                      </a:r>
                    </a:p>
                  </a:txBody>
                  <a:tcP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63483931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F8D67F45-D389-0ACA-A14A-6865AD0A3B9C}"/>
              </a:ext>
            </a:extLst>
          </p:cNvPr>
          <p:cNvSpPr txBox="1"/>
          <p:nvPr/>
        </p:nvSpPr>
        <p:spPr>
          <a:xfrm>
            <a:off x="334160" y="1063702"/>
            <a:ext cx="11623377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b="1" dirty="0"/>
              <a:t>Вежба (рад у паровима):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ru-RU" sz="2000" b="1" dirty="0"/>
          </a:p>
          <a:p>
            <a:pPr marL="342900" indent="-342900" algn="just">
              <a:buFont typeface="Wingdings" panose="05000000000000000000" pitchFamily="2" charset="2"/>
              <a:buChar char="§"/>
            </a:pPr>
            <a:r>
              <a:rPr lang="ru-RU" sz="2000" b="1" dirty="0"/>
              <a:t>Анализа примера (студија случаја) из </a:t>
            </a:r>
            <a:r>
              <a:rPr lang="sr-Cyrl-RS" sz="2000" b="1" dirty="0"/>
              <a:t>публикације "Зелена Европа - Примери добре праксе озелењавања пословања"</a:t>
            </a: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en-US" sz="2000" b="1" dirty="0"/>
          </a:p>
          <a:p>
            <a:pPr algn="just">
              <a:buNone/>
            </a:pPr>
            <a:r>
              <a:rPr lang="sr-Cyrl-R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Примери добре праксе</a:t>
            </a:r>
            <a:r>
              <a:rPr lang="ru-RU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 смањење и спречавање загађења</a:t>
            </a:r>
            <a:r>
              <a:rPr lang="sr-Cyrl-R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:</a:t>
            </a:r>
          </a:p>
          <a:p>
            <a:pPr algn="just">
              <a:buNone/>
            </a:pPr>
            <a:endParaRPr lang="sr-Cyrl-R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sr-Cyrl-R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Употреба биоразградивих материјала у производњи: 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+mj-lt"/>
              <a:buAutoNum type="arabicParenR"/>
            </a:pPr>
            <a:r>
              <a:rPr lang="sr-Cyrl-R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Примена биоразградивих капсула за паковање кафе -</a:t>
            </a:r>
            <a:r>
              <a:rPr lang="sr-Cyrl-RS" sz="2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Nespresso</a:t>
            </a:r>
            <a:r>
              <a:rPr lang="sr-Cyrl-R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Швајцарска.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sr-Cyrl-R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Замена опасних хемикалија: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+mj-lt"/>
              <a:buAutoNum type="arabicParenR" startAt="2"/>
            </a:pPr>
            <a:r>
              <a:rPr lang="sr-Cyrl-R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Примена еколошки прихватљивих боја и хемикалија - H&amp;M Шведска.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+mj-lt"/>
              <a:buAutoNum type="arabicParenR" startAt="2"/>
            </a:pPr>
            <a:r>
              <a:rPr lang="sr-Cyrl-R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Развој одрживих алтернатива традиционалним токсичним хемикалијама- BASF Немачка.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+mj-lt"/>
              <a:buAutoNum type="arabicParenR" startAt="2"/>
            </a:pPr>
            <a:r>
              <a:rPr lang="sr-Cyrl-RS" sz="2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Blue</a:t>
            </a:r>
            <a:r>
              <a:rPr lang="sr-Cyrl-R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sr-Cyrl-RS" sz="2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Chemical</a:t>
            </a:r>
            <a:r>
              <a:rPr lang="sr-Cyrl-R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sr-Cyrl-RS" sz="2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System</a:t>
            </a:r>
            <a:r>
              <a:rPr lang="sr-Cyrl-R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- </a:t>
            </a:r>
            <a:r>
              <a:rPr lang="sr-Cyrl-RS" sz="20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Henkel</a:t>
            </a:r>
            <a:r>
              <a:rPr lang="sr-Cyrl-R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Немачка.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lvl="0" indent="-342900" algn="just">
              <a:buFont typeface="+mj-lt"/>
              <a:buAutoNum type="arabicParenR" startAt="2"/>
            </a:pPr>
            <a:r>
              <a:rPr lang="sr-Cyrl-RS" sz="20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Стратегија зелене хемије - GSK Велика Британија.</a:t>
            </a: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algn="just">
              <a:buNone/>
            </a:pPr>
            <a:endParaRPr lang="en-US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§"/>
            </a:pPr>
            <a:endParaRPr lang="sr-Cyrl-RS" sz="2000" kern="100" dirty="0">
              <a:solidFill>
                <a:srgbClr val="FF0000"/>
              </a:solidFill>
              <a:cs typeface="Calibri" panose="020F0502020204030204" pitchFamily="34" charset="0"/>
            </a:endParaRPr>
          </a:p>
          <a:p>
            <a:pPr marL="457200" lvl="0" indent="-457200" algn="just">
              <a:buFont typeface="Wingdings" panose="05000000000000000000" pitchFamily="2" charset="2"/>
              <a:buChar char="q"/>
            </a:pPr>
            <a:r>
              <a:rPr lang="mk-MK" sz="2000" kern="100" dirty="0">
                <a:effectLst/>
                <a:cs typeface="Calibri" panose="020F0502020204030204" pitchFamily="34" charset="0"/>
              </a:rPr>
              <a:t>Презентације урађеног и дискусија.</a:t>
            </a:r>
            <a:endParaRPr lang="en-US" sz="2000" kern="100" dirty="0">
              <a:effectLst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67330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BFF567A-8B60-FE85-88AB-DE23FED32B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55F99D4D-1719-5158-E6EF-1AA021F87E17}"/>
              </a:ext>
            </a:extLst>
          </p:cNvPr>
          <p:cNvGraphicFramePr>
            <a:graphicFrameLocks noGrp="1"/>
          </p:cNvGraphicFramePr>
          <p:nvPr/>
        </p:nvGraphicFramePr>
        <p:xfrm>
          <a:off x="334161" y="297906"/>
          <a:ext cx="11623377" cy="396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23377">
                  <a:extLst>
                    <a:ext uri="{9D8B030D-6E8A-4147-A177-3AD203B41FA5}">
                      <a16:colId xmlns:a16="http://schemas.microsoft.com/office/drawing/2014/main" xmlns="" val="3832995452"/>
                    </a:ext>
                  </a:extLst>
                </a:gridCol>
              </a:tblGrid>
              <a:tr h="244705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Сесија 6 Замена опасних хемикалија</a:t>
                      </a:r>
                    </a:p>
                  </a:txBody>
                  <a:tcP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63483931"/>
                  </a:ext>
                </a:extLst>
              </a:tr>
            </a:tbl>
          </a:graphicData>
        </a:graphic>
      </p:graphicFrame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7BA46FB1-15F7-4E73-0465-FE4060AFF296}"/>
              </a:ext>
            </a:extLst>
          </p:cNvPr>
          <p:cNvSpPr txBox="1"/>
          <p:nvPr/>
        </p:nvSpPr>
        <p:spPr>
          <a:xfrm>
            <a:off x="334160" y="858334"/>
            <a:ext cx="11623377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400" b="1" dirty="0"/>
              <a:t>Практичан рад на индивидуалној припреми бизнис плана/стратегије озелењавање пословања. </a:t>
            </a:r>
            <a:r>
              <a:rPr lang="ru-RU" sz="2400" dirty="0"/>
              <a:t>Попуњавање делова обрасца: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ru-RU" sz="2400" dirty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ru-RU" sz="2400" dirty="0"/>
              <a:t>IIId Ситуациона анализа: зелена дистрибуција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ru-RU" sz="2400" dirty="0"/>
              <a:t>IV Зелена SWOT анализа</a:t>
            </a:r>
          </a:p>
        </p:txBody>
      </p:sp>
      <p:graphicFrame>
        <p:nvGraphicFramePr>
          <p:cNvPr id="62" name="Table 61">
            <a:extLst>
              <a:ext uri="{FF2B5EF4-FFF2-40B4-BE49-F238E27FC236}">
                <a16:creationId xmlns:a16="http://schemas.microsoft.com/office/drawing/2014/main" xmlns="" id="{35F3B2C6-1C16-A342-7AA0-E75BB322A0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702808"/>
              </p:ext>
            </p:extLst>
          </p:nvPr>
        </p:nvGraphicFramePr>
        <p:xfrm>
          <a:off x="334161" y="3226445"/>
          <a:ext cx="11623376" cy="3333649"/>
        </p:xfrm>
        <a:graphic>
          <a:graphicData uri="http://schemas.openxmlformats.org/drawingml/2006/table">
            <a:tbl>
              <a:tblPr firstRow="1" firstCol="1" bandRow="1"/>
              <a:tblGrid>
                <a:gridCol w="876643">
                  <a:extLst>
                    <a:ext uri="{9D8B030D-6E8A-4147-A177-3AD203B41FA5}">
                      <a16:colId xmlns:a16="http://schemas.microsoft.com/office/drawing/2014/main" xmlns="" val="1538436686"/>
                    </a:ext>
                  </a:extLst>
                </a:gridCol>
                <a:gridCol w="1691421">
                  <a:extLst>
                    <a:ext uri="{9D8B030D-6E8A-4147-A177-3AD203B41FA5}">
                      <a16:colId xmlns:a16="http://schemas.microsoft.com/office/drawing/2014/main" xmlns="" val="248626341"/>
                    </a:ext>
                  </a:extLst>
                </a:gridCol>
                <a:gridCol w="2841555">
                  <a:extLst>
                    <a:ext uri="{9D8B030D-6E8A-4147-A177-3AD203B41FA5}">
                      <a16:colId xmlns:a16="http://schemas.microsoft.com/office/drawing/2014/main" xmlns="" val="2994505867"/>
                    </a:ext>
                  </a:extLst>
                </a:gridCol>
                <a:gridCol w="603105">
                  <a:extLst>
                    <a:ext uri="{9D8B030D-6E8A-4147-A177-3AD203B41FA5}">
                      <a16:colId xmlns:a16="http://schemas.microsoft.com/office/drawing/2014/main" xmlns="" val="4181679365"/>
                    </a:ext>
                  </a:extLst>
                </a:gridCol>
                <a:gridCol w="1080973">
                  <a:extLst>
                    <a:ext uri="{9D8B030D-6E8A-4147-A177-3AD203B41FA5}">
                      <a16:colId xmlns:a16="http://schemas.microsoft.com/office/drawing/2014/main" xmlns="" val="3909132577"/>
                    </a:ext>
                  </a:extLst>
                </a:gridCol>
                <a:gridCol w="1464350">
                  <a:extLst>
                    <a:ext uri="{9D8B030D-6E8A-4147-A177-3AD203B41FA5}">
                      <a16:colId xmlns:a16="http://schemas.microsoft.com/office/drawing/2014/main" xmlns="" val="1991954817"/>
                    </a:ext>
                  </a:extLst>
                </a:gridCol>
                <a:gridCol w="3065329">
                  <a:extLst>
                    <a:ext uri="{9D8B030D-6E8A-4147-A177-3AD203B41FA5}">
                      <a16:colId xmlns:a16="http://schemas.microsoft.com/office/drawing/2014/main" xmlns="" val="1047019016"/>
                    </a:ext>
                  </a:extLst>
                </a:gridCol>
              </a:tblGrid>
              <a:tr h="98114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sr-Cyrl-RS" sz="3600" b="1" kern="100" cap="all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</a:t>
                      </a:r>
                      <a:endParaRPr lang="en-US" sz="3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kern="100" cap="all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Снаге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18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sr-Cyrl-RS" sz="3600" b="1" kern="100" cap="all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w</a:t>
                      </a:r>
                      <a:endParaRPr lang="en-US" sz="3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kern="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СЛАБОСТИ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18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40282263"/>
                  </a:ext>
                </a:extLst>
              </a:tr>
              <a:tr h="161887">
                <a:tc rowSpan="2" gridSpan="3"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b="1" kern="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gridSpan="3"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0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13774052"/>
                  </a:ext>
                </a:extLst>
              </a:tr>
              <a:tr h="755513">
                <a:tc gridSpan="3" vMerge="1">
                  <a:txBody>
                    <a:bodyPr/>
                    <a:lstStyle/>
                    <a:p>
                      <a:pPr marL="342900" lvl="0" indent="-342900" algn="just">
                        <a:buFont typeface="Symbol" panose="05050102010706020507" pitchFamily="18" charset="2"/>
                        <a:buChar char=""/>
                      </a:pP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342900" lvl="0" indent="-342900" algn="just">
                        <a:buFont typeface="Symbol" panose="05050102010706020507" pitchFamily="18" charset="2"/>
                        <a:buChar char=""/>
                      </a:pP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2000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 vMerge="1">
                  <a:txBody>
                    <a:bodyPr/>
                    <a:lstStyle/>
                    <a:p>
                      <a:pPr marL="342900" lvl="0" indent="-342900" algn="just">
                        <a:buFont typeface="Symbol" panose="05050102010706020507" pitchFamily="18" charset="2"/>
                        <a:buChar char=""/>
                      </a:pP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342900" lvl="0" indent="-342900" algn="just">
                        <a:buFont typeface="Symbol" panose="05050102010706020507" pitchFamily="18" charset="2"/>
                        <a:buChar char=""/>
                      </a:pP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01238396"/>
                  </a:ext>
                </a:extLst>
              </a:tr>
              <a:tr h="53962">
                <a:tc gridSpan="2"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sr-Cyrl-RS" sz="1800" kern="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sr-Cyrl-RS" sz="1800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sr-Cyrl-RS" sz="1800" kern="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sr-Cyrl-RS" sz="1800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45165192"/>
                  </a:ext>
                </a:extLst>
              </a:tr>
              <a:tr h="98114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sr-Cyrl-RS" sz="3600" b="1" kern="100" cap="all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</a:t>
                      </a:r>
                      <a:endParaRPr lang="en-US" sz="3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kern="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МОГУЋНОСТИ</a:t>
                      </a:r>
                      <a:endParaRPr lang="en-US" sz="18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18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sr-Cyrl-RS" sz="3600" b="1" kern="100" cap="all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т</a:t>
                      </a:r>
                      <a:endParaRPr lang="en-US" sz="36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b="1" kern="100" cap="all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претње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 anchor="ctr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18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893122550"/>
                  </a:ext>
                </a:extLst>
              </a:tr>
              <a:tr h="423178">
                <a:tc rowSpan="2" gridSpan="3"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2" gridSpan="3"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>
                        <a:buNone/>
                      </a:pP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45860412"/>
                  </a:ext>
                </a:extLst>
              </a:tr>
              <a:tr h="478558">
                <a:tc gridSpan="3" vMerge="1">
                  <a:txBody>
                    <a:bodyPr/>
                    <a:lstStyle/>
                    <a:p>
                      <a:pPr marL="342900" lvl="0" indent="-342900" algn="just">
                        <a:buFont typeface="Symbol" panose="05050102010706020507" pitchFamily="18" charset="2"/>
                        <a:buChar char=""/>
                      </a:pP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342900" lvl="0" indent="-342900" algn="just">
                        <a:buFont typeface="Symbol" panose="05050102010706020507" pitchFamily="18" charset="2"/>
                        <a:buChar char=""/>
                      </a:pP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228600" algn="ctr">
                        <a:buNone/>
                      </a:pP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 anchor="ctr">
                    <a:lnL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 vMerge="1">
                  <a:txBody>
                    <a:bodyPr/>
                    <a:lstStyle/>
                    <a:p>
                      <a:pPr marL="342900" lvl="0" indent="-342900" algn="just">
                        <a:buFont typeface="Symbol" panose="05050102010706020507" pitchFamily="18" charset="2"/>
                        <a:buChar char=""/>
                      </a:pP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BE5F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sr-Cyrl-R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marL="342900" lvl="0" indent="-342900" algn="just">
                        <a:buFont typeface="Symbol" panose="05050102010706020507" pitchFamily="18" charset="2"/>
                        <a:buChar char=""/>
                      </a:pP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22076" marR="2207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979984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63664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AF2DB73-354F-43FC-B81A-5D43912318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B597F9AC-EC75-02A0-5E3C-2B82307C81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863530"/>
              </p:ext>
            </p:extLst>
          </p:nvPr>
        </p:nvGraphicFramePr>
        <p:xfrm>
          <a:off x="334161" y="297906"/>
          <a:ext cx="11623377" cy="396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23377">
                  <a:extLst>
                    <a:ext uri="{9D8B030D-6E8A-4147-A177-3AD203B41FA5}">
                      <a16:colId xmlns:a16="http://schemas.microsoft.com/office/drawing/2014/main" xmlns="" val="3832995452"/>
                    </a:ext>
                  </a:extLst>
                </a:gridCol>
              </a:tblGrid>
              <a:tr h="244705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Сесија 6 Замена опасних хемикалија</a:t>
                      </a:r>
                    </a:p>
                  </a:txBody>
                  <a:tcP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6348393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691A138-2741-E030-4B57-DC739B862D7E}"/>
              </a:ext>
            </a:extLst>
          </p:cNvPr>
          <p:cNvSpPr txBox="1"/>
          <p:nvPr/>
        </p:nvSpPr>
        <p:spPr>
          <a:xfrm>
            <a:off x="430924" y="1121109"/>
            <a:ext cx="1152661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Cyrl-RS" b="1" dirty="0"/>
              <a:t>Извори и ресурси:</a:t>
            </a:r>
          </a:p>
          <a:p>
            <a:pPr algn="just"/>
            <a:endParaRPr lang="sr-Cyrl-RS" dirty="0"/>
          </a:p>
          <a:p>
            <a:pPr marL="342900" indent="-342900" algn="just">
              <a:buFont typeface="+mj-lt"/>
              <a:buAutoNum type="arabicPeriod"/>
            </a:pPr>
            <a:r>
              <a:rPr lang="ru-RU" dirty="0"/>
              <a:t>Зелени пут - Партнерство за зелено пословање. Еразмус+ KA210-ADU - Мала партнерства у образовању одраслих. Пројекат 2023-2-RS01-KA210-ADU-000184311. Лесковац 2025.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dirty="0"/>
              <a:t>Практични водич за озелењавање пословања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dirty="0"/>
              <a:t>Кратак водич за озелењавање пословања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sr-Cyrl-RS" dirty="0"/>
              <a:t>Водич - Еколошке ознаке </a:t>
            </a:r>
            <a:endParaRPr lang="en-US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sr-Cyrl-RS" dirty="0"/>
              <a:t>Водич - Пиктограми опасности</a:t>
            </a:r>
            <a:endParaRPr lang="en-US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dirty="0"/>
              <a:t>Брошура "Зелена Европа - Примери добре праксе озелењавања пословања"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dirty="0"/>
              <a:t>Модел бизнис плана/стратегије озелењавања пословања</a:t>
            </a:r>
          </a:p>
          <a:p>
            <a:pPr marL="342900" indent="-342900" algn="just">
              <a:buFont typeface="+mj-lt"/>
              <a:buAutoNum type="arabicPeriod"/>
            </a:pPr>
            <a:endParaRPr lang="ru-RU" dirty="0"/>
          </a:p>
          <a:p>
            <a:pPr marL="342900" indent="-342900" algn="just">
              <a:buFont typeface="+mj-lt"/>
              <a:buAutoNum type="arabicPeriod" startAt="2"/>
            </a:pPr>
            <a:r>
              <a:rPr lang="en-GB" dirty="0"/>
              <a:t>Free Professional PowerPoint Templates </a:t>
            </a:r>
            <a:r>
              <a:rPr lang="en-GB" dirty="0">
                <a:hlinkClick r:id="rId3"/>
              </a:rPr>
              <a:t>https://www.slideegg.com/</a:t>
            </a:r>
            <a:endParaRPr lang="sr-Cyrl-RS" dirty="0"/>
          </a:p>
          <a:p>
            <a:pPr marL="342900" indent="-342900" algn="just">
              <a:buFont typeface="+mj-lt"/>
              <a:buAutoNum type="arabicPeriod" startAt="2"/>
            </a:pPr>
            <a:r>
              <a:rPr lang="en-GB" dirty="0"/>
              <a:t>The European Chemicals Agency (ECHA) - </a:t>
            </a:r>
            <a:r>
              <a:rPr lang="mk-MK" dirty="0"/>
              <a:t>Европска агенција за хемикалије - Онлајн обука о анализи алтернатива (видео материјал са обуке доступан преко </a:t>
            </a:r>
            <a:r>
              <a:rPr lang="en-GB" dirty="0"/>
              <a:t>YouTube)</a:t>
            </a:r>
            <a:r>
              <a:rPr lang="sr-Cyrl-RS" dirty="0"/>
              <a:t> </a:t>
            </a:r>
            <a:r>
              <a:rPr lang="en-GB" dirty="0">
                <a:hlinkClick r:id="rId4"/>
              </a:rPr>
              <a:t>https://echa.europa.eu/online-training-on-analysis-of-alternatives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7514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FA4988A-BB44-BAA6-C4D1-C9A8F5A4F8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498863F9-9AD1-8433-75E7-637F2EAF0E65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34161" y="297906"/>
          <a:ext cx="11623377" cy="396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23377">
                  <a:extLst>
                    <a:ext uri="{9D8B030D-6E8A-4147-A177-3AD203B41FA5}">
                      <a16:colId xmlns:a16="http://schemas.microsoft.com/office/drawing/2014/main" xmlns="" val="3832995452"/>
                    </a:ext>
                  </a:extLst>
                </a:gridCol>
              </a:tblGrid>
              <a:tr h="244705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Модул 3 Спречавање загађења</a:t>
                      </a:r>
                    </a:p>
                  </a:txBody>
                  <a:tcP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63483931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68EC86A2-E136-5C82-C9B0-58F830BFB2D0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334161" y="1048110"/>
          <a:ext cx="11623377" cy="5665206"/>
        </p:xfrm>
        <a:graphic>
          <a:graphicData uri="http://schemas.openxmlformats.org/drawingml/2006/table">
            <a:tbl>
              <a:tblPr firstRow="1" firstCol="1" bandRow="1"/>
              <a:tblGrid>
                <a:gridCol w="2248093">
                  <a:extLst>
                    <a:ext uri="{9D8B030D-6E8A-4147-A177-3AD203B41FA5}">
                      <a16:colId xmlns:a16="http://schemas.microsoft.com/office/drawing/2014/main" xmlns="" val="1555841"/>
                    </a:ext>
                  </a:extLst>
                </a:gridCol>
                <a:gridCol w="9375284">
                  <a:extLst>
                    <a:ext uri="{9D8B030D-6E8A-4147-A177-3AD203B41FA5}">
                      <a16:colId xmlns:a16="http://schemas.microsoft.com/office/drawing/2014/main" xmlns="" val="3473254326"/>
                    </a:ext>
                  </a:extLst>
                </a:gridCol>
              </a:tblGrid>
              <a:tr h="2178925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sr-Cyrl-RS" sz="20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Циљеви модула: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 algn="just">
                        <a:buFont typeface="+mj-lt"/>
                        <a:buAutoNum type="arabicParenR"/>
                      </a:pPr>
                      <a:r>
                        <a:rPr lang="sr-Cyrl-RS" sz="2000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Унапређење знања и вештина за спречавање загађења.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 algn="just">
                        <a:buFont typeface="+mj-lt"/>
                        <a:buAutoNum type="arabicParenR"/>
                      </a:pPr>
                      <a:r>
                        <a:rPr lang="sr-Cyrl-RS" sz="2000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Примена иновативних пракси за смањења негативног утицаја на животну средину.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marL="342900" lvl="0" indent="-342900" algn="just">
                        <a:buFont typeface="+mj-lt"/>
                        <a:buAutoNum type="arabicParenR"/>
                      </a:pPr>
                      <a:r>
                        <a:rPr lang="sr-Cyrl-RS" sz="2000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Оснаживање МСП-а да усвоје ефикасне алате и стратегије за смањење загађења.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89463060"/>
                  </a:ext>
                </a:extLst>
              </a:tr>
              <a:tr h="3486281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sr-Cyrl-RS" sz="2000" kern="1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Очекивани резултати модула: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sr-Cyrl-RS" sz="2000" b="1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Знање:</a:t>
                      </a:r>
                      <a:r>
                        <a:rPr lang="sr-Cyrl-RS" sz="2000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Полазници ће моћи да објасне узроке и последице загађења и да се упознају са начинима смање загађења.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sr-Cyrl-RS" sz="2000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sr-Cyrl-RS" sz="2000" b="1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Вештине:</a:t>
                      </a:r>
                      <a:r>
                        <a:rPr lang="sr-Cyrl-RS" sz="2000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Полазници ће моћи да идентификују облике загађења у свом пословном процесу и да припреми превентивне мере.  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sr-Cyrl-RS" sz="2000" b="1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just">
                        <a:buNone/>
                      </a:pPr>
                      <a:r>
                        <a:rPr lang="sr-Cyrl-RS" sz="2000" b="1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Компетенције:</a:t>
                      </a:r>
                      <a:r>
                        <a:rPr lang="sr-Cyrl-RS" sz="2000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Полазници ће се оспособити да  интегришу мере за смањење загађења у свом пословном плану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9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1505703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06409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E005DC1-7DC7-6004-5D14-6EE2909906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3A9DF8FA-1DAD-FB2D-097F-21D63772B9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868242"/>
              </p:ext>
            </p:extLst>
          </p:nvPr>
        </p:nvGraphicFramePr>
        <p:xfrm>
          <a:off x="334161" y="297906"/>
          <a:ext cx="11623377" cy="396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23377">
                  <a:extLst>
                    <a:ext uri="{9D8B030D-6E8A-4147-A177-3AD203B41FA5}">
                      <a16:colId xmlns:a16="http://schemas.microsoft.com/office/drawing/2014/main" xmlns="" val="3832995452"/>
                    </a:ext>
                  </a:extLst>
                </a:gridCol>
              </a:tblGrid>
              <a:tr h="244705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Сесија 6 Замена опасних хемикалија</a:t>
                      </a:r>
                    </a:p>
                  </a:txBody>
                  <a:tcP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6348393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A9609DD-58E2-AE58-CF4B-CB66300FAF0B}"/>
              </a:ext>
            </a:extLst>
          </p:cNvPr>
          <p:cNvSpPr txBox="1"/>
          <p:nvPr/>
        </p:nvSpPr>
        <p:spPr>
          <a:xfrm>
            <a:off x="334161" y="1228397"/>
            <a:ext cx="11623377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Хемикалија означава супстанцу или смешу више супстанци (нафта и њени деривати, органска и неорганска једињења, пластична маса, боје и лакови, лепкови, средства за чишћење у индустрији и домаћинству, адитиви хране и лекова, биоциди и средства за заштиту биља итд.).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sz="20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Супстанца представља хемијски елемент или једињење у природном стању или добијено у производном процесу укључујући адитиве који су неопходни за одржавање њихове стабилности и чистоће, изузимајући растварач који се може издвојити тако да то не утиче на стабилност супстанце и промену њеног састава.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sz="20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Смеша је мешавина или раствор две или више супстанци.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sz="20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Супстанце које изазивају забринутост (</a:t>
            </a:r>
            <a:r>
              <a:rPr lang="en-US" sz="2000" dirty="0"/>
              <a:t>Substances of Very High Concern - SVHC) </a:t>
            </a:r>
            <a:r>
              <a:rPr lang="ru-RU" sz="2000" dirty="0"/>
              <a:t>су супстанце које представљају велики ризик јер могу проузроковати тешке и/или дуготрајне последице по здравље људи и животну средину. </a:t>
            </a:r>
          </a:p>
        </p:txBody>
      </p:sp>
    </p:spTree>
    <p:extLst>
      <p:ext uri="{BB962C8B-B14F-4D97-AF65-F5344CB8AC3E}">
        <p14:creationId xmlns:p14="http://schemas.microsoft.com/office/powerpoint/2010/main" val="2934939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0BC5666-E3F7-1C91-BC45-B102F868D4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90953DEE-1E60-CD15-4FA9-9F7A170988A7}"/>
              </a:ext>
            </a:extLst>
          </p:cNvPr>
          <p:cNvGraphicFramePr>
            <a:graphicFrameLocks noGrp="1"/>
          </p:cNvGraphicFramePr>
          <p:nvPr/>
        </p:nvGraphicFramePr>
        <p:xfrm>
          <a:off x="334161" y="297906"/>
          <a:ext cx="11623377" cy="396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23377">
                  <a:extLst>
                    <a:ext uri="{9D8B030D-6E8A-4147-A177-3AD203B41FA5}">
                      <a16:colId xmlns:a16="http://schemas.microsoft.com/office/drawing/2014/main" xmlns="" val="3832995452"/>
                    </a:ext>
                  </a:extLst>
                </a:gridCol>
              </a:tblGrid>
              <a:tr h="244705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Сесија 6 Замена опасних хемикалија</a:t>
                      </a:r>
                    </a:p>
                  </a:txBody>
                  <a:tcP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63483931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F203BC38-8ECB-FDF2-D5DE-92F34844CB04}"/>
              </a:ext>
            </a:extLst>
          </p:cNvPr>
          <p:cNvSpPr txBox="1"/>
          <p:nvPr/>
        </p:nvSpPr>
        <p:spPr>
          <a:xfrm>
            <a:off x="92597" y="694146"/>
            <a:ext cx="11864941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b="1" dirty="0"/>
              <a:t>Опасне материје </a:t>
            </a:r>
            <a:r>
              <a:rPr lang="ru-RU" sz="2000" dirty="0"/>
              <a:t>по свом саставу могу бити токсичне, канцерогене, мутагене, инфективне, запаљиве, а које кроз земљиште и воде улазе у биолошки ланац и тиме могу узроковати обољевање људи и штетно деловати на остали живи свет. </a:t>
            </a:r>
          </a:p>
          <a:p>
            <a:pPr algn="just"/>
            <a:endParaRPr lang="ru-RU" sz="20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Највећа потрошња опасних хемикалија је у сектору </a:t>
            </a:r>
            <a:r>
              <a:rPr lang="ru-RU" sz="2000" b="1" dirty="0"/>
              <a:t>прерађивачке индустрије</a:t>
            </a:r>
            <a:r>
              <a:rPr lang="ru-RU" sz="2000" dirty="0"/>
              <a:t> (производња хемијских производа, производња фармацеутских производа и препарата, производња производа од гуме и пластике и производња кокса и деривата нафте, производња текстила, производња коже и предмета од коже, производња рачунара, електронских и оптичких производа, производња електричне опреме, производња моторних возила и производња намештаја).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sz="20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Превентивни приступ у управљању опасним хемикалијама ставља акценат на процену опасности у циљу заштите здравља људи и животне средине. 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sz="20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Класификација се врши у складу са </a:t>
            </a:r>
            <a:r>
              <a:rPr lang="ru-RU" sz="2000" b="1" dirty="0"/>
              <a:t>Глобално хармонизованим системом за класификацију и обележавање УН (</a:t>
            </a:r>
            <a:r>
              <a:rPr lang="en-US" sz="2000" b="1" dirty="0"/>
              <a:t>Globally Harmonized System of Classification and Labeling of Chemicals (GHS)</a:t>
            </a:r>
            <a:r>
              <a:rPr lang="ru-RU" sz="2000" dirty="0"/>
              <a:t>. У поступку класификације опасних хемикалија додељују се елементи обележавања који одговарају класи опасности хемикалије, као што су графички приказ опасности (</a:t>
            </a:r>
            <a:r>
              <a:rPr lang="ru-RU" sz="2000" b="1" dirty="0">
                <a:solidFill>
                  <a:srgbClr val="FF0000"/>
                </a:solidFill>
              </a:rPr>
              <a:t>пиктограм</a:t>
            </a:r>
            <a:r>
              <a:rPr lang="ru-RU" sz="2000" dirty="0"/>
              <a:t>) и текст који указује на опасна својства хемикалије, а који се морају приказати на етикети, односно амбалажи хемикалије са циљем да корисници хемикалија буду адекватно информисани о опасним својствима хемикалија. </a:t>
            </a:r>
          </a:p>
        </p:txBody>
      </p:sp>
    </p:spTree>
    <p:extLst>
      <p:ext uri="{BB962C8B-B14F-4D97-AF65-F5344CB8AC3E}">
        <p14:creationId xmlns:p14="http://schemas.microsoft.com/office/powerpoint/2010/main" val="2114523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B1A43C5-879C-C7C3-9219-6442B622DF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30ECA599-6C07-6A49-FD9D-62231FD085D4}"/>
              </a:ext>
            </a:extLst>
          </p:cNvPr>
          <p:cNvGraphicFramePr>
            <a:graphicFrameLocks noGrp="1"/>
          </p:cNvGraphicFramePr>
          <p:nvPr/>
        </p:nvGraphicFramePr>
        <p:xfrm>
          <a:off x="334161" y="297906"/>
          <a:ext cx="11623377" cy="396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23377">
                  <a:extLst>
                    <a:ext uri="{9D8B030D-6E8A-4147-A177-3AD203B41FA5}">
                      <a16:colId xmlns:a16="http://schemas.microsoft.com/office/drawing/2014/main" xmlns="" val="3832995452"/>
                    </a:ext>
                  </a:extLst>
                </a:gridCol>
              </a:tblGrid>
              <a:tr h="244705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Сесија 6 Замена опасних хемикалија</a:t>
                      </a:r>
                    </a:p>
                  </a:txBody>
                  <a:tcP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63483931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7B612544-F02D-8947-8913-A8A38B5B36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343933"/>
              </p:ext>
            </p:extLst>
          </p:nvPr>
        </p:nvGraphicFramePr>
        <p:xfrm>
          <a:off x="334161" y="1255763"/>
          <a:ext cx="11623377" cy="1924573"/>
        </p:xfrm>
        <a:graphic>
          <a:graphicData uri="http://schemas.openxmlformats.org/drawingml/2006/table">
            <a:tbl>
              <a:tblPr firstRow="1" firstCol="1" bandRow="1"/>
              <a:tblGrid>
                <a:gridCol w="3874459">
                  <a:extLst>
                    <a:ext uri="{9D8B030D-6E8A-4147-A177-3AD203B41FA5}">
                      <a16:colId xmlns:a16="http://schemas.microsoft.com/office/drawing/2014/main" xmlns="" val="1241080134"/>
                    </a:ext>
                  </a:extLst>
                </a:gridCol>
                <a:gridCol w="3874459">
                  <a:extLst>
                    <a:ext uri="{9D8B030D-6E8A-4147-A177-3AD203B41FA5}">
                      <a16:colId xmlns:a16="http://schemas.microsoft.com/office/drawing/2014/main" xmlns="" val="1938768578"/>
                    </a:ext>
                  </a:extLst>
                </a:gridCol>
                <a:gridCol w="3874459">
                  <a:extLst>
                    <a:ext uri="{9D8B030D-6E8A-4147-A177-3AD203B41FA5}">
                      <a16:colId xmlns:a16="http://schemas.microsoft.com/office/drawing/2014/main" xmlns="" val="3460912977"/>
                    </a:ext>
                  </a:extLst>
                </a:gridCol>
              </a:tblGrid>
              <a:tr h="1128706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kern="1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Експлозивне хемикалије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kern="1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Запаљиве хемикалије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kern="1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Оксидујуће хемикалије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37551081"/>
                  </a:ext>
                </a:extLst>
              </a:tr>
              <a:tr h="795867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sr-Cyrl-BA" sz="1800" kern="1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sr-Cyrl-RS" sz="1800" kern="1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GHS01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sr-Cyrl-BA" sz="1800" kern="1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sr-Cyrl-RS" sz="1800" kern="1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GHS02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sr-Cyrl-BA" sz="1800" kern="1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sr-Cyrl-RS" sz="1800" kern="1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GHS03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222679437"/>
                  </a:ext>
                </a:extLst>
              </a:tr>
            </a:tbl>
          </a:graphicData>
        </a:graphic>
      </p:graphicFrame>
      <p:pic>
        <p:nvPicPr>
          <p:cNvPr id="3" name="Picture 2040969904">
            <a:extLst>
              <a:ext uri="{FF2B5EF4-FFF2-40B4-BE49-F238E27FC236}">
                <a16:creationId xmlns:a16="http://schemas.microsoft.com/office/drawing/2014/main" xmlns="" id="{BAC33410-268F-3BB4-F2D7-8326391854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800" y="1493228"/>
            <a:ext cx="1444752" cy="1444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053365975">
            <a:extLst>
              <a:ext uri="{FF2B5EF4-FFF2-40B4-BE49-F238E27FC236}">
                <a16:creationId xmlns:a16="http://schemas.microsoft.com/office/drawing/2014/main" xmlns="" id="{BE7FD606-8B08-6C53-CB82-1E7C38E124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5918" y="1498118"/>
            <a:ext cx="1439862" cy="14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757893197">
            <a:extLst>
              <a:ext uri="{FF2B5EF4-FFF2-40B4-BE49-F238E27FC236}">
                <a16:creationId xmlns:a16="http://schemas.microsoft.com/office/drawing/2014/main" xmlns="" id="{0F950294-03F1-9204-2C58-D9AD2F61B9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1146" y="1498118"/>
            <a:ext cx="1439862" cy="14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B101BE1C-0348-2AF7-FBE5-FA270F36B9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576290"/>
              </p:ext>
            </p:extLst>
          </p:nvPr>
        </p:nvGraphicFramePr>
        <p:xfrm>
          <a:off x="334161" y="3568332"/>
          <a:ext cx="11623377" cy="2763021"/>
        </p:xfrm>
        <a:graphic>
          <a:graphicData uri="http://schemas.openxmlformats.org/drawingml/2006/table">
            <a:tbl>
              <a:tblPr firstRow="1" firstCol="1" bandRow="1"/>
              <a:tblGrid>
                <a:gridCol w="3874459">
                  <a:extLst>
                    <a:ext uri="{9D8B030D-6E8A-4147-A177-3AD203B41FA5}">
                      <a16:colId xmlns:a16="http://schemas.microsoft.com/office/drawing/2014/main" xmlns="" val="1226679556"/>
                    </a:ext>
                  </a:extLst>
                </a:gridCol>
                <a:gridCol w="3874459">
                  <a:extLst>
                    <a:ext uri="{9D8B030D-6E8A-4147-A177-3AD203B41FA5}">
                      <a16:colId xmlns:a16="http://schemas.microsoft.com/office/drawing/2014/main" xmlns="" val="1317820135"/>
                    </a:ext>
                  </a:extLst>
                </a:gridCol>
                <a:gridCol w="3874459">
                  <a:extLst>
                    <a:ext uri="{9D8B030D-6E8A-4147-A177-3AD203B41FA5}">
                      <a16:colId xmlns:a16="http://schemas.microsoft.com/office/drawing/2014/main" xmlns="" val="3852276024"/>
                    </a:ext>
                  </a:extLst>
                </a:gridCol>
              </a:tblGrid>
              <a:tr h="2438929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kern="1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Гасови под притиском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kern="1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Хемикалије корозивне за метале и Хемикалије које изазивају корозивно оштећење коже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kern="1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Акутно токсичне хемикалије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31748866"/>
                  </a:ext>
                </a:extLst>
              </a:tr>
              <a:tr h="324092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kern="1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GHS04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kern="1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GHS05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kern="1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GHS06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669589184"/>
                  </a:ext>
                </a:extLst>
              </a:tr>
            </a:tbl>
          </a:graphicData>
        </a:graphic>
      </p:graphicFrame>
      <p:pic>
        <p:nvPicPr>
          <p:cNvPr id="8" name="Picture 4">
            <a:extLst>
              <a:ext uri="{FF2B5EF4-FFF2-40B4-BE49-F238E27FC236}">
                <a16:creationId xmlns:a16="http://schemas.microsoft.com/office/drawing/2014/main" xmlns="" id="{0E944F7E-01B7-F55E-27B7-951C7C1EBF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800" y="4382511"/>
            <a:ext cx="1439862" cy="14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>
            <a:extLst>
              <a:ext uri="{FF2B5EF4-FFF2-40B4-BE49-F238E27FC236}">
                <a16:creationId xmlns:a16="http://schemas.microsoft.com/office/drawing/2014/main" xmlns="" id="{0C121C30-D1FD-2514-CF54-925DFF8143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5918" y="4435601"/>
            <a:ext cx="1439862" cy="14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>
            <a:extLst>
              <a:ext uri="{FF2B5EF4-FFF2-40B4-BE49-F238E27FC236}">
                <a16:creationId xmlns:a16="http://schemas.microsoft.com/office/drawing/2014/main" xmlns="" id="{FCACBBB5-6B7C-BE9B-6800-6828DADB9C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1146" y="4435601"/>
            <a:ext cx="1439862" cy="14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AA496215-0F25-A391-A0C2-E5BE34FFF352}"/>
              </a:ext>
            </a:extLst>
          </p:cNvPr>
          <p:cNvSpPr txBox="1"/>
          <p:nvPr/>
        </p:nvSpPr>
        <p:spPr>
          <a:xfrm>
            <a:off x="245963" y="790288"/>
            <a:ext cx="609407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Cyrl-RS" sz="2000" b="1" dirty="0"/>
              <a:t>Пиктограми опасности </a:t>
            </a:r>
          </a:p>
        </p:txBody>
      </p:sp>
    </p:spTree>
    <p:extLst>
      <p:ext uri="{BB962C8B-B14F-4D97-AF65-F5344CB8AC3E}">
        <p14:creationId xmlns:p14="http://schemas.microsoft.com/office/powerpoint/2010/main" val="2009611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C7A972F-9ACD-8D42-C7B9-5ABCB2F6A5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E988E081-8469-3D1A-5B69-67EB46B1E1C5}"/>
              </a:ext>
            </a:extLst>
          </p:cNvPr>
          <p:cNvGraphicFramePr>
            <a:graphicFrameLocks noGrp="1"/>
          </p:cNvGraphicFramePr>
          <p:nvPr/>
        </p:nvGraphicFramePr>
        <p:xfrm>
          <a:off x="334161" y="297906"/>
          <a:ext cx="11623377" cy="396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23377">
                  <a:extLst>
                    <a:ext uri="{9D8B030D-6E8A-4147-A177-3AD203B41FA5}">
                      <a16:colId xmlns:a16="http://schemas.microsoft.com/office/drawing/2014/main" xmlns="" val="3832995452"/>
                    </a:ext>
                  </a:extLst>
                </a:gridCol>
              </a:tblGrid>
              <a:tr h="244705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Сесија 6 Замена опасних хемикалија</a:t>
                      </a:r>
                    </a:p>
                  </a:txBody>
                  <a:tcP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63483931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7D86B8DD-3AAB-98BA-CA97-EAAA16B55A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360399"/>
              </p:ext>
            </p:extLst>
          </p:nvPr>
        </p:nvGraphicFramePr>
        <p:xfrm>
          <a:off x="334161" y="1519010"/>
          <a:ext cx="11623377" cy="4002114"/>
        </p:xfrm>
        <a:graphic>
          <a:graphicData uri="http://schemas.openxmlformats.org/drawingml/2006/table">
            <a:tbl>
              <a:tblPr firstRow="1" firstCol="1" bandRow="1"/>
              <a:tblGrid>
                <a:gridCol w="3874459">
                  <a:extLst>
                    <a:ext uri="{9D8B030D-6E8A-4147-A177-3AD203B41FA5}">
                      <a16:colId xmlns:a16="http://schemas.microsoft.com/office/drawing/2014/main" xmlns="" val="1082725274"/>
                    </a:ext>
                  </a:extLst>
                </a:gridCol>
                <a:gridCol w="3874459">
                  <a:extLst>
                    <a:ext uri="{9D8B030D-6E8A-4147-A177-3AD203B41FA5}">
                      <a16:colId xmlns:a16="http://schemas.microsoft.com/office/drawing/2014/main" xmlns="" val="2368340656"/>
                    </a:ext>
                  </a:extLst>
                </a:gridCol>
                <a:gridCol w="3874459">
                  <a:extLst>
                    <a:ext uri="{9D8B030D-6E8A-4147-A177-3AD203B41FA5}">
                      <a16:colId xmlns:a16="http://schemas.microsoft.com/office/drawing/2014/main" xmlns="" val="214140560"/>
                    </a:ext>
                  </a:extLst>
                </a:gridCol>
              </a:tblGrid>
              <a:tr h="3453474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kern="100" dirty="0" err="1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Иритативне</a:t>
                      </a:r>
                      <a:r>
                        <a:rPr lang="sr-Cyrl-RS" sz="1800" kern="1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штетне и хемикалије које могу да изазову алергијске реакције на кожи/хемикалије које могу да оштете озонски омотач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kern="1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Хемикалије које могу изазвати оштећење одређених органа/ алергијске реакције дисајних органа/карциногене, мутагене и хемикалије токсичне по репродукцију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sr-Cyrl-RS" sz="1800" kern="1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Хемикалије опасне по животну средину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982155226"/>
                  </a:ext>
                </a:extLst>
              </a:tr>
              <a:tr h="357623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sr-Cyrl-BA" sz="1800" kern="1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sr-Cyrl-RS" sz="1800" kern="1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GHS07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sr-Cyrl-BA" sz="1800" kern="1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sr-Cyrl-RS" sz="1800" kern="1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GHS08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endParaRPr lang="sr-Cyrl-BA" sz="1800" kern="100" dirty="0">
                        <a:solidFill>
                          <a:srgbClr val="0000FF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  <a:p>
                      <a:pPr algn="ctr">
                        <a:buNone/>
                      </a:pPr>
                      <a:r>
                        <a:rPr lang="sr-Cyrl-RS" sz="1800" kern="1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GHS09</a:t>
                      </a:r>
                      <a:endParaRPr lang="en-US" sz="18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01885098"/>
                  </a:ext>
                </a:extLst>
              </a:tr>
            </a:tbl>
          </a:graphicData>
        </a:graphic>
      </p:graphicFrame>
      <p:pic>
        <p:nvPicPr>
          <p:cNvPr id="3" name="Picture 7">
            <a:extLst>
              <a:ext uri="{FF2B5EF4-FFF2-40B4-BE49-F238E27FC236}">
                <a16:creationId xmlns:a16="http://schemas.microsoft.com/office/drawing/2014/main" xmlns="" id="{D0417F18-A24A-BEEE-8125-B3FD5530A4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4781" y="3179279"/>
            <a:ext cx="1439862" cy="14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8">
            <a:extLst>
              <a:ext uri="{FF2B5EF4-FFF2-40B4-BE49-F238E27FC236}">
                <a16:creationId xmlns:a16="http://schemas.microsoft.com/office/drawing/2014/main" xmlns="" id="{FB0CAF7C-E61C-E52A-DC36-B01A295A1B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5918" y="3179279"/>
            <a:ext cx="1439862" cy="14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0">
            <a:extLst>
              <a:ext uri="{FF2B5EF4-FFF2-40B4-BE49-F238E27FC236}">
                <a16:creationId xmlns:a16="http://schemas.microsoft.com/office/drawing/2014/main" xmlns="" id="{D70592B3-ABD1-D1F1-78D4-B15E70D84E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2336" y="3179279"/>
            <a:ext cx="1439862" cy="1439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DFCC937-2913-29CC-4137-22526AB26B8E}"/>
              </a:ext>
            </a:extLst>
          </p:cNvPr>
          <p:cNvSpPr txBox="1"/>
          <p:nvPr/>
        </p:nvSpPr>
        <p:spPr>
          <a:xfrm>
            <a:off x="334161" y="906523"/>
            <a:ext cx="609407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r-Cyrl-RS" sz="2000" b="1" dirty="0"/>
              <a:t>Пиктограми опасности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8BD859B-ABC0-C226-5F00-2336604FE729}"/>
              </a:ext>
            </a:extLst>
          </p:cNvPr>
          <p:cNvSpPr txBox="1"/>
          <p:nvPr/>
        </p:nvSpPr>
        <p:spPr>
          <a:xfrm>
            <a:off x="5863468" y="6094744"/>
            <a:ext cx="609407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sr-Cyrl-RS" dirty="0"/>
              <a:t>Водич - Пиктограми опасности</a:t>
            </a:r>
          </a:p>
        </p:txBody>
      </p:sp>
    </p:spTree>
    <p:extLst>
      <p:ext uri="{BB962C8B-B14F-4D97-AF65-F5344CB8AC3E}">
        <p14:creationId xmlns:p14="http://schemas.microsoft.com/office/powerpoint/2010/main" val="24970636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BE2425F-642C-6D9E-E656-B79D91D9CD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D24D115A-492F-E49B-0288-94388C6B13CB}"/>
              </a:ext>
            </a:extLst>
          </p:cNvPr>
          <p:cNvGraphicFramePr>
            <a:graphicFrameLocks noGrp="1"/>
          </p:cNvGraphicFramePr>
          <p:nvPr/>
        </p:nvGraphicFramePr>
        <p:xfrm>
          <a:off x="334161" y="297906"/>
          <a:ext cx="11623377" cy="396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23377">
                  <a:extLst>
                    <a:ext uri="{9D8B030D-6E8A-4147-A177-3AD203B41FA5}">
                      <a16:colId xmlns:a16="http://schemas.microsoft.com/office/drawing/2014/main" xmlns="" val="3832995452"/>
                    </a:ext>
                  </a:extLst>
                </a:gridCol>
              </a:tblGrid>
              <a:tr h="244705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Сесија 6 Замена опасних хемикалија</a:t>
                      </a:r>
                    </a:p>
                  </a:txBody>
                  <a:tcP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63483931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4CC6A368-F7D6-F5B8-B5FF-057040BA3978}"/>
              </a:ext>
            </a:extLst>
          </p:cNvPr>
          <p:cNvSpPr txBox="1"/>
          <p:nvPr/>
        </p:nvSpPr>
        <p:spPr>
          <a:xfrm>
            <a:off x="284311" y="980589"/>
            <a:ext cx="11623377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Заштита животне средине обезбеђује се спречавањем или свођењем на минимум емисије загађујућих материја у ваздух, воду и земљиште, као и спречавањем или смањењем стварања отпада из индустријских и пољопривредних постројења.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ru-RU" sz="2000" dirty="0"/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sz="2000" dirty="0"/>
              <a:t>Замена или супституција је једна од мера. Супституција подразумева измену технолошког процеса или замену опасне супстанце безбедном алтернативом којом се постиже мањи ризик по здравље људи и животну средину уз очување еквивалентне функционалности производа. 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ru-RU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dirty="0"/>
              <a:t>Замена најопаснијих хемикалија безбеднијим алтернативама је најчешће економски оправдана за привредне субјекте, поред тога што је корисна за здравље људи и животну средину.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ru-RU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dirty="0"/>
              <a:t>Замена је начин да се смање трошкови везани за руковање опасним хемикалијама (употреба посебних личних заштитних средстава, примена мера за смањење ризика управљање опасним отпадом и сл.).</a:t>
            </a:r>
          </a:p>
          <a:p>
            <a:pPr marL="342900" indent="-342900" algn="just">
              <a:buFont typeface="Wingdings" panose="05000000000000000000" pitchFamily="2" charset="2"/>
              <a:buChar char="q"/>
            </a:pPr>
            <a:endParaRPr lang="ru-RU" sz="2000" dirty="0"/>
          </a:p>
          <a:p>
            <a:pPr marL="342900" indent="-342900" algn="just">
              <a:buFont typeface="Wingdings" panose="05000000000000000000" pitchFamily="2" charset="2"/>
              <a:buChar char="q"/>
            </a:pPr>
            <a:r>
              <a:rPr lang="ru-RU" sz="2000" dirty="0"/>
              <a:t>У земљама Европске уније поступак ауторизације (издавање одобрења за стављање у промет и/или коришћење супстанци које изазивају забринутост) главни су покретач прелазка на безбедније алтернативе. </a:t>
            </a:r>
          </a:p>
        </p:txBody>
      </p:sp>
    </p:spTree>
    <p:extLst>
      <p:ext uri="{BB962C8B-B14F-4D97-AF65-F5344CB8AC3E}">
        <p14:creationId xmlns:p14="http://schemas.microsoft.com/office/powerpoint/2010/main" val="21002846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202E8CE0-D24C-0136-CE5A-C929C46A4B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1D961768-3788-A3DC-51FB-22B4A3EC6EE4}"/>
              </a:ext>
            </a:extLst>
          </p:cNvPr>
          <p:cNvGraphicFramePr>
            <a:graphicFrameLocks noGrp="1"/>
          </p:cNvGraphicFramePr>
          <p:nvPr/>
        </p:nvGraphicFramePr>
        <p:xfrm>
          <a:off x="334161" y="297906"/>
          <a:ext cx="11623377" cy="396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23377">
                  <a:extLst>
                    <a:ext uri="{9D8B030D-6E8A-4147-A177-3AD203B41FA5}">
                      <a16:colId xmlns:a16="http://schemas.microsoft.com/office/drawing/2014/main" xmlns="" val="3832995452"/>
                    </a:ext>
                  </a:extLst>
                </a:gridCol>
              </a:tblGrid>
              <a:tr h="244705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Сесија 6 Замена опасних хемикалија</a:t>
                      </a:r>
                    </a:p>
                  </a:txBody>
                  <a:tcP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6348393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987D1798-A1C9-B884-BC7F-00D3FAF714A4}"/>
              </a:ext>
            </a:extLst>
          </p:cNvPr>
          <p:cNvSpPr txBox="1"/>
          <p:nvPr/>
        </p:nvSpPr>
        <p:spPr>
          <a:xfrm>
            <a:off x="334162" y="856029"/>
            <a:ext cx="11623376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ru-RU" b="1" dirty="0"/>
              <a:t>Процес замене опасних материја </a:t>
            </a:r>
            <a:r>
              <a:rPr lang="ru-RU" dirty="0"/>
              <a:t>започиње информисањем о овим хемикалијама и изналажењем безбедних алтернатива које се могу применити у производњи 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endParaRPr lang="sr-Cyrl-RS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sr-Cyrl-RS" dirty="0">
                <a:solidFill>
                  <a:srgbClr val="008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ECHA-CHEM је европска јавна база података (регистар) о супстанцама које изазивају забринутост </a:t>
            </a:r>
            <a:r>
              <a:rPr lang="sr-Cyrl-RS" u="sng" dirty="0">
                <a:solidFill>
                  <a:srgbClr val="008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https://chem.echa.europa.eu/</a:t>
            </a:r>
            <a:r>
              <a:rPr lang="sr-Cyrl-RS" dirty="0">
                <a:solidFill>
                  <a:srgbClr val="008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sr-Cyrl-RS" dirty="0">
                <a:solidFill>
                  <a:srgbClr val="008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Регистар садржи ближи опис начина коришћења опасних супстанци, опис мера за смањење ризика,  евентуалне податке о могућим алтернативним супстанцама, техничке и социо-економске податке о изводљивости замене. </a:t>
            </a:r>
            <a:endParaRPr lang="en-US" dirty="0">
              <a:solidFill>
                <a:srgbClr val="008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xmlns="" id="{0DC7B6B0-5DEB-7B30-56DB-BC35BB2ACC20}"/>
              </a:ext>
            </a:extLst>
          </p:cNvPr>
          <p:cNvGrpSpPr>
            <a:grpSpLocks noChangeAspect="1"/>
          </p:cNvGrpSpPr>
          <p:nvPr/>
        </p:nvGrpSpPr>
        <p:grpSpPr>
          <a:xfrm>
            <a:off x="1927147" y="2893131"/>
            <a:ext cx="10264853" cy="3666963"/>
            <a:chOff x="0" y="0"/>
            <a:chExt cx="9662671" cy="3453036"/>
          </a:xfrm>
        </p:grpSpPr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xmlns="" id="{B59E2152-122A-DFA1-95F1-A6A9768D0DE0}"/>
                </a:ext>
              </a:extLst>
            </p:cNvPr>
            <p:cNvGrpSpPr/>
            <p:nvPr/>
          </p:nvGrpSpPr>
          <p:grpSpPr>
            <a:xfrm>
              <a:off x="2221735" y="1586136"/>
              <a:ext cx="3093762" cy="1866900"/>
              <a:chOff x="2221735" y="1586136"/>
              <a:chExt cx="3093762" cy="1866900"/>
            </a:xfrm>
          </p:grpSpPr>
          <p:sp>
            <p:nvSpPr>
              <p:cNvPr id="47" name="Freeform: Shape 46">
                <a:extLst>
                  <a:ext uri="{FF2B5EF4-FFF2-40B4-BE49-F238E27FC236}">
                    <a16:creationId xmlns:a16="http://schemas.microsoft.com/office/drawing/2014/main" xmlns="" id="{EAB253BA-6051-6F82-4217-1A28B88B4A8A}"/>
                  </a:ext>
                </a:extLst>
              </p:cNvPr>
              <p:cNvSpPr/>
              <p:nvPr/>
            </p:nvSpPr>
            <p:spPr>
              <a:xfrm rot="5400000" flipH="1">
                <a:off x="2444157" y="1586136"/>
                <a:ext cx="1560612" cy="1560612"/>
              </a:xfrm>
              <a:custGeom>
                <a:avLst/>
                <a:gdLst>
                  <a:gd name="connsiteX0" fmla="*/ 0 w 2038350"/>
                  <a:gd name="connsiteY0" fmla="*/ 2038350 h 2038350"/>
                  <a:gd name="connsiteX1" fmla="*/ 0 w 2038350"/>
                  <a:gd name="connsiteY1" fmla="*/ 1943100 h 2038350"/>
                  <a:gd name="connsiteX2" fmla="*/ 1943100 w 2038350"/>
                  <a:gd name="connsiteY2" fmla="*/ 1943100 h 2038350"/>
                  <a:gd name="connsiteX3" fmla="*/ 1943100 w 2038350"/>
                  <a:gd name="connsiteY3" fmla="*/ 0 h 2038350"/>
                  <a:gd name="connsiteX4" fmla="*/ 2038350 w 2038350"/>
                  <a:gd name="connsiteY4" fmla="*/ 0 h 2038350"/>
                  <a:gd name="connsiteX5" fmla="*/ 2038350 w 2038350"/>
                  <a:gd name="connsiteY5" fmla="*/ 1943100 h 2038350"/>
                  <a:gd name="connsiteX6" fmla="*/ 2038350 w 2038350"/>
                  <a:gd name="connsiteY6" fmla="*/ 2038350 h 2038350"/>
                  <a:gd name="connsiteX7" fmla="*/ 1943100 w 2038350"/>
                  <a:gd name="connsiteY7" fmla="*/ 2038350 h 2038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038350" h="2038350">
                    <a:moveTo>
                      <a:pt x="0" y="2038350"/>
                    </a:moveTo>
                    <a:lnTo>
                      <a:pt x="0" y="1943100"/>
                    </a:lnTo>
                    <a:lnTo>
                      <a:pt x="1943100" y="1943100"/>
                    </a:lnTo>
                    <a:lnTo>
                      <a:pt x="1943100" y="0"/>
                    </a:lnTo>
                    <a:lnTo>
                      <a:pt x="2038350" y="0"/>
                    </a:lnTo>
                    <a:lnTo>
                      <a:pt x="2038350" y="1943100"/>
                    </a:lnTo>
                    <a:lnTo>
                      <a:pt x="2038350" y="2038350"/>
                    </a:lnTo>
                    <a:lnTo>
                      <a:pt x="1943100" y="2038350"/>
                    </a:lnTo>
                    <a:close/>
                  </a:path>
                </a:pathLst>
              </a:custGeom>
              <a:solidFill>
                <a:srgbClr val="E97132"/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8" name="Right Triangle 47">
                <a:extLst>
                  <a:ext uri="{FF2B5EF4-FFF2-40B4-BE49-F238E27FC236}">
                    <a16:creationId xmlns:a16="http://schemas.microsoft.com/office/drawing/2014/main" xmlns="" id="{66A557B1-BD49-6639-B194-C8AE82E666B2}"/>
                  </a:ext>
                </a:extLst>
              </p:cNvPr>
              <p:cNvSpPr/>
              <p:nvPr/>
            </p:nvSpPr>
            <p:spPr>
              <a:xfrm rot="10800000" flipH="1">
                <a:off x="2491560" y="1633537"/>
                <a:ext cx="233362" cy="233363"/>
              </a:xfrm>
              <a:prstGeom prst="rtTriangle">
                <a:avLst/>
              </a:prstGeom>
              <a:solidFill>
                <a:srgbClr val="E97132"/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9" name="Right Triangle 48">
                <a:extLst>
                  <a:ext uri="{FF2B5EF4-FFF2-40B4-BE49-F238E27FC236}">
                    <a16:creationId xmlns:a16="http://schemas.microsoft.com/office/drawing/2014/main" xmlns="" id="{FCAB2514-C23D-7558-9C30-58B1FB9ECE9C}"/>
                  </a:ext>
                </a:extLst>
              </p:cNvPr>
              <p:cNvSpPr/>
              <p:nvPr/>
            </p:nvSpPr>
            <p:spPr>
              <a:xfrm rot="16200000" flipH="1">
                <a:off x="3771407" y="1633537"/>
                <a:ext cx="233363" cy="233362"/>
              </a:xfrm>
              <a:prstGeom prst="rtTriangle">
                <a:avLst/>
              </a:prstGeom>
              <a:solidFill>
                <a:srgbClr val="E97132"/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xmlns="" id="{78237834-DADC-B59C-77CD-280C06B991F8}"/>
                  </a:ext>
                </a:extLst>
              </p:cNvPr>
              <p:cNvGrpSpPr/>
              <p:nvPr/>
            </p:nvGrpSpPr>
            <p:grpSpPr>
              <a:xfrm>
                <a:off x="2221735" y="2949848"/>
                <a:ext cx="503188" cy="503188"/>
                <a:chOff x="2221735" y="2949848"/>
                <a:chExt cx="503188" cy="503188"/>
              </a:xfrm>
            </p:grpSpPr>
            <p:sp>
              <p:nvSpPr>
                <p:cNvPr id="56" name="Oval 55">
                  <a:extLst>
                    <a:ext uri="{FF2B5EF4-FFF2-40B4-BE49-F238E27FC236}">
                      <a16:creationId xmlns:a16="http://schemas.microsoft.com/office/drawing/2014/main" xmlns="" id="{AC0CEE7C-F744-D7B0-61F3-B97915126387}"/>
                    </a:ext>
                  </a:extLst>
                </p:cNvPr>
                <p:cNvSpPr/>
                <p:nvPr/>
              </p:nvSpPr>
              <p:spPr>
                <a:xfrm rot="10800000" flipH="1">
                  <a:off x="2221735" y="2949848"/>
                  <a:ext cx="503188" cy="503188"/>
                </a:xfrm>
                <a:prstGeom prst="ellipse">
                  <a:avLst/>
                </a:prstGeom>
                <a:solidFill>
                  <a:srgbClr val="E97132"/>
                </a:solidFill>
                <a:ln w="1905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57" name="Oval 56">
                  <a:extLst>
                    <a:ext uri="{FF2B5EF4-FFF2-40B4-BE49-F238E27FC236}">
                      <a16:creationId xmlns:a16="http://schemas.microsoft.com/office/drawing/2014/main" xmlns="" id="{B44623A5-4331-6C1D-35FC-B48B18A0D727}"/>
                    </a:ext>
                  </a:extLst>
                </p:cNvPr>
                <p:cNvSpPr/>
                <p:nvPr/>
              </p:nvSpPr>
              <p:spPr>
                <a:xfrm rot="10800000" flipH="1">
                  <a:off x="2256375" y="2984489"/>
                  <a:ext cx="433907" cy="433907"/>
                </a:xfrm>
                <a:prstGeom prst="ellipse">
                  <a:avLst/>
                </a:prstGeom>
                <a:solidFill>
                  <a:sysClr val="window" lastClr="FFFFFF"/>
                </a:solidFill>
                <a:ln w="19050" cap="flat" cmpd="sng" algn="ctr">
                  <a:noFill/>
                  <a:prstDash val="solid"/>
                  <a:miter lim="800000"/>
                </a:ln>
                <a:effectLst>
                  <a:innerShdw blurRad="114300">
                    <a:prstClr val="black">
                      <a:alpha val="77000"/>
                    </a:prstClr>
                  </a:innerShdw>
                </a:effectLst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pic>
              <p:nvPicPr>
                <p:cNvPr id="58" name="Graphic 21" descr="Magnifying glass">
                  <a:extLst>
                    <a:ext uri="{FF2B5EF4-FFF2-40B4-BE49-F238E27FC236}">
                      <a16:creationId xmlns:a16="http://schemas.microsoft.com/office/drawing/2014/main" xmlns="" id="{238D78DA-1EA0-898F-BF73-CD407A667083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4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xmlns="" r:embed="rId5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327587" y="3055701"/>
                  <a:ext cx="291483" cy="291483"/>
                </a:xfrm>
                <a:prstGeom prst="rect">
                  <a:avLst/>
                </a:prstGeom>
              </p:spPr>
            </p:pic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xmlns="" id="{A19ABB8B-A357-AEEC-9D12-727540CE38C7}"/>
                  </a:ext>
                </a:extLst>
              </p:cNvPr>
              <p:cNvGrpSpPr/>
              <p:nvPr/>
            </p:nvGrpSpPr>
            <p:grpSpPr>
              <a:xfrm>
                <a:off x="2772520" y="2079652"/>
                <a:ext cx="2542977" cy="686471"/>
                <a:chOff x="2772520" y="2079652"/>
                <a:chExt cx="2542977" cy="686471"/>
              </a:xfrm>
            </p:grpSpPr>
            <p:grpSp>
              <p:nvGrpSpPr>
                <p:cNvPr id="52" name="Group 51">
                  <a:extLst>
                    <a:ext uri="{FF2B5EF4-FFF2-40B4-BE49-F238E27FC236}">
                      <a16:creationId xmlns:a16="http://schemas.microsoft.com/office/drawing/2014/main" xmlns="" id="{CCE6378F-4FFC-DB52-02B8-8793F36115F4}"/>
                    </a:ext>
                  </a:extLst>
                </p:cNvPr>
                <p:cNvGrpSpPr/>
                <p:nvPr/>
              </p:nvGrpSpPr>
              <p:grpSpPr>
                <a:xfrm>
                  <a:off x="2772520" y="2079652"/>
                  <a:ext cx="742617" cy="686471"/>
                  <a:chOff x="2772520" y="2079652"/>
                  <a:chExt cx="742617" cy="686471"/>
                </a:xfrm>
              </p:grpSpPr>
              <p:sp>
                <p:nvSpPr>
                  <p:cNvPr id="54" name="Rectangle 53">
                    <a:extLst>
                      <a:ext uri="{FF2B5EF4-FFF2-40B4-BE49-F238E27FC236}">
                        <a16:creationId xmlns:a16="http://schemas.microsoft.com/office/drawing/2014/main" xmlns="" id="{4E1C5050-4C36-2CE0-C2DC-0E4318B83B80}"/>
                      </a:ext>
                    </a:extLst>
                  </p:cNvPr>
                  <p:cNvSpPr/>
                  <p:nvPr/>
                </p:nvSpPr>
                <p:spPr>
                  <a:xfrm>
                    <a:off x="2772520" y="2079652"/>
                    <a:ext cx="742617" cy="686471"/>
                  </a:xfrm>
                  <a:prstGeom prst="rect">
                    <a:avLst/>
                  </a:prstGeom>
                  <a:solidFill>
                    <a:srgbClr val="A02B93">
                      <a:lumMod val="20000"/>
                      <a:lumOff val="80000"/>
                    </a:srgbClr>
                  </a:solidFill>
                  <a:ln w="1905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55" name="TextBox 51">
                    <a:extLst>
                      <a:ext uri="{FF2B5EF4-FFF2-40B4-BE49-F238E27FC236}">
                        <a16:creationId xmlns:a16="http://schemas.microsoft.com/office/drawing/2014/main" xmlns="" id="{5E74B99E-9FD5-9333-5D52-EF7680683143}"/>
                      </a:ext>
                    </a:extLst>
                  </p:cNvPr>
                  <p:cNvSpPr txBox="1"/>
                  <p:nvPr/>
                </p:nvSpPr>
                <p:spPr>
                  <a:xfrm>
                    <a:off x="2928276" y="2158585"/>
                    <a:ext cx="512808" cy="4987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sr-Cyrl-RS" sz="3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mbria" panose="02040503050406030204" pitchFamily="18" charset="0"/>
                        <a:cs typeface="Calibri" panose="020F0502020204030204" pitchFamily="34" charset="0"/>
                      </a:rPr>
                      <a:t>02</a:t>
                    </a:r>
                    <a:endParaRPr kumimoji="0" lang="en-US" sz="3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Times New Roman" panose="02020603050405020304" pitchFamily="18" charset="0"/>
                      <a:cs typeface="Calibri" panose="020F0502020204030204" pitchFamily="34" charset="0"/>
                    </a:endParaRPr>
                  </a:p>
                </p:txBody>
              </p:sp>
            </p:grpSp>
            <p:sp>
              <p:nvSpPr>
                <p:cNvPr id="53" name="Rectangle 52">
                  <a:extLst>
                    <a:ext uri="{FF2B5EF4-FFF2-40B4-BE49-F238E27FC236}">
                      <a16:creationId xmlns:a16="http://schemas.microsoft.com/office/drawing/2014/main" xmlns="" id="{8329001E-3988-B944-70CD-E7E93968D8BD}"/>
                    </a:ext>
                  </a:extLst>
                </p:cNvPr>
                <p:cNvSpPr/>
                <p:nvPr/>
              </p:nvSpPr>
              <p:spPr>
                <a:xfrm>
                  <a:off x="3522546" y="2119938"/>
                  <a:ext cx="1792951" cy="60376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sr-Cyrl-RS" sz="20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595959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Times New Roman" panose="02020603050405020304" pitchFamily="18" charset="0"/>
                      <a:cs typeface="Calibri" panose="020F0502020204030204" pitchFamily="34" charset="0"/>
                    </a:rPr>
                    <a:t>Потражите алтернативе</a:t>
                  </a:r>
                  <a:endPara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endParaRPr>
                </a:p>
              </p:txBody>
            </p:sp>
          </p:grpSp>
        </p:grp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xmlns="" id="{C1CB0B1B-F554-F5C8-BB7A-FB5A21BC6197}"/>
                </a:ext>
              </a:extLst>
            </p:cNvPr>
            <p:cNvGrpSpPr/>
            <p:nvPr/>
          </p:nvGrpSpPr>
          <p:grpSpPr>
            <a:xfrm>
              <a:off x="0" y="1"/>
              <a:ext cx="3501431" cy="1866900"/>
              <a:chOff x="0" y="1"/>
              <a:chExt cx="3501431" cy="1866900"/>
            </a:xfrm>
          </p:grpSpPr>
          <p:sp>
            <p:nvSpPr>
              <p:cNvPr id="35" name="Freeform: Shape 34">
                <a:extLst>
                  <a:ext uri="{FF2B5EF4-FFF2-40B4-BE49-F238E27FC236}">
                    <a16:creationId xmlns:a16="http://schemas.microsoft.com/office/drawing/2014/main" xmlns="" id="{42B70E3D-2E1D-E9C2-0F63-6FAFA767ED7E}"/>
                  </a:ext>
                </a:extLst>
              </p:cNvPr>
              <p:cNvSpPr/>
              <p:nvPr/>
            </p:nvSpPr>
            <p:spPr>
              <a:xfrm rot="5400000">
                <a:off x="222422" y="306289"/>
                <a:ext cx="1560612" cy="1560612"/>
              </a:xfrm>
              <a:custGeom>
                <a:avLst/>
                <a:gdLst>
                  <a:gd name="connsiteX0" fmla="*/ 0 w 2038350"/>
                  <a:gd name="connsiteY0" fmla="*/ 2038350 h 2038350"/>
                  <a:gd name="connsiteX1" fmla="*/ 0 w 2038350"/>
                  <a:gd name="connsiteY1" fmla="*/ 1943100 h 2038350"/>
                  <a:gd name="connsiteX2" fmla="*/ 1943100 w 2038350"/>
                  <a:gd name="connsiteY2" fmla="*/ 1943100 h 2038350"/>
                  <a:gd name="connsiteX3" fmla="*/ 1943100 w 2038350"/>
                  <a:gd name="connsiteY3" fmla="*/ 0 h 2038350"/>
                  <a:gd name="connsiteX4" fmla="*/ 2038350 w 2038350"/>
                  <a:gd name="connsiteY4" fmla="*/ 0 h 2038350"/>
                  <a:gd name="connsiteX5" fmla="*/ 2038350 w 2038350"/>
                  <a:gd name="connsiteY5" fmla="*/ 1943100 h 2038350"/>
                  <a:gd name="connsiteX6" fmla="*/ 2038350 w 2038350"/>
                  <a:gd name="connsiteY6" fmla="*/ 2038350 h 2038350"/>
                  <a:gd name="connsiteX7" fmla="*/ 1943100 w 2038350"/>
                  <a:gd name="connsiteY7" fmla="*/ 2038350 h 2038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038350" h="2038350">
                    <a:moveTo>
                      <a:pt x="0" y="2038350"/>
                    </a:moveTo>
                    <a:lnTo>
                      <a:pt x="0" y="1943100"/>
                    </a:lnTo>
                    <a:lnTo>
                      <a:pt x="1943100" y="1943100"/>
                    </a:lnTo>
                    <a:lnTo>
                      <a:pt x="1943100" y="0"/>
                    </a:lnTo>
                    <a:lnTo>
                      <a:pt x="2038350" y="0"/>
                    </a:lnTo>
                    <a:lnTo>
                      <a:pt x="2038350" y="1943100"/>
                    </a:lnTo>
                    <a:lnTo>
                      <a:pt x="2038350" y="2038350"/>
                    </a:lnTo>
                    <a:lnTo>
                      <a:pt x="1943100" y="2038350"/>
                    </a:lnTo>
                    <a:close/>
                  </a:path>
                </a:pathLst>
              </a:custGeom>
              <a:solidFill>
                <a:srgbClr val="196B24"/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6" name="Right Triangle 35">
                <a:extLst>
                  <a:ext uri="{FF2B5EF4-FFF2-40B4-BE49-F238E27FC236}">
                    <a16:creationId xmlns:a16="http://schemas.microsoft.com/office/drawing/2014/main" xmlns="" id="{661332D0-9B54-22B9-97F5-96D6632AF157}"/>
                  </a:ext>
                </a:extLst>
              </p:cNvPr>
              <p:cNvSpPr/>
              <p:nvPr/>
            </p:nvSpPr>
            <p:spPr>
              <a:xfrm>
                <a:off x="269825" y="1586137"/>
                <a:ext cx="233362" cy="233363"/>
              </a:xfrm>
              <a:prstGeom prst="rtTriangle">
                <a:avLst/>
              </a:prstGeom>
              <a:solidFill>
                <a:srgbClr val="196B24"/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7" name="Right Triangle 36">
                <a:extLst>
                  <a:ext uri="{FF2B5EF4-FFF2-40B4-BE49-F238E27FC236}">
                    <a16:creationId xmlns:a16="http://schemas.microsoft.com/office/drawing/2014/main" xmlns="" id="{5D77AEF1-6913-ECAD-3066-8C95A6476C3F}"/>
                  </a:ext>
                </a:extLst>
              </p:cNvPr>
              <p:cNvSpPr/>
              <p:nvPr/>
            </p:nvSpPr>
            <p:spPr>
              <a:xfrm rot="16200000">
                <a:off x="1549672" y="1586137"/>
                <a:ext cx="233363" cy="233362"/>
              </a:xfrm>
              <a:prstGeom prst="rtTriangle">
                <a:avLst/>
              </a:prstGeom>
              <a:solidFill>
                <a:srgbClr val="196B24"/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xmlns="" id="{10367EAF-7F0A-8CD3-9471-6B670772AF6D}"/>
                  </a:ext>
                </a:extLst>
              </p:cNvPr>
              <p:cNvGrpSpPr/>
              <p:nvPr/>
            </p:nvGrpSpPr>
            <p:grpSpPr>
              <a:xfrm>
                <a:off x="0" y="1"/>
                <a:ext cx="503188" cy="503188"/>
                <a:chOff x="0" y="1"/>
                <a:chExt cx="503188" cy="503188"/>
              </a:xfrm>
            </p:grpSpPr>
            <p:sp>
              <p:nvSpPr>
                <p:cNvPr id="44" name="Oval 43">
                  <a:extLst>
                    <a:ext uri="{FF2B5EF4-FFF2-40B4-BE49-F238E27FC236}">
                      <a16:creationId xmlns:a16="http://schemas.microsoft.com/office/drawing/2014/main" xmlns="" id="{0C363DED-AF05-8213-3EB4-F18A3CDD7FF3}"/>
                    </a:ext>
                  </a:extLst>
                </p:cNvPr>
                <p:cNvSpPr/>
                <p:nvPr/>
              </p:nvSpPr>
              <p:spPr>
                <a:xfrm>
                  <a:off x="0" y="1"/>
                  <a:ext cx="503188" cy="503188"/>
                </a:xfrm>
                <a:prstGeom prst="ellipse">
                  <a:avLst/>
                </a:prstGeom>
                <a:solidFill>
                  <a:srgbClr val="196B24"/>
                </a:solidFill>
                <a:ln w="1905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45" name="Oval 44">
                  <a:extLst>
                    <a:ext uri="{FF2B5EF4-FFF2-40B4-BE49-F238E27FC236}">
                      <a16:creationId xmlns:a16="http://schemas.microsoft.com/office/drawing/2014/main" xmlns="" id="{6E36FBEA-576C-C9DF-4C73-6EFC4067E7E5}"/>
                    </a:ext>
                  </a:extLst>
                </p:cNvPr>
                <p:cNvSpPr/>
                <p:nvPr/>
              </p:nvSpPr>
              <p:spPr>
                <a:xfrm>
                  <a:off x="34641" y="34642"/>
                  <a:ext cx="433907" cy="433907"/>
                </a:xfrm>
                <a:prstGeom prst="ellipse">
                  <a:avLst/>
                </a:prstGeom>
                <a:solidFill>
                  <a:sysClr val="window" lastClr="FFFFFF"/>
                </a:solidFill>
                <a:ln w="19050" cap="flat" cmpd="sng" algn="ctr">
                  <a:noFill/>
                  <a:prstDash val="solid"/>
                  <a:miter lim="800000"/>
                </a:ln>
                <a:effectLst>
                  <a:innerShdw blurRad="114300">
                    <a:prstClr val="black">
                      <a:alpha val="77000"/>
                    </a:prstClr>
                  </a:innerShdw>
                </a:effectLst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pic>
              <p:nvPicPr>
                <p:cNvPr id="46" name="Graphic 25" descr="Eye">
                  <a:extLst>
                    <a:ext uri="{FF2B5EF4-FFF2-40B4-BE49-F238E27FC236}">
                      <a16:creationId xmlns:a16="http://schemas.microsoft.com/office/drawing/2014/main" xmlns="" id="{E75E533F-B459-F667-B00D-226F1F180F2B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xmlns="" r:embed="rId7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1594" y="71595"/>
                  <a:ext cx="360000" cy="360000"/>
                </a:xfrm>
                <a:prstGeom prst="rect">
                  <a:avLst/>
                </a:prstGeom>
              </p:spPr>
            </p:pic>
          </p:grpSp>
          <p:grpSp>
            <p:nvGrpSpPr>
              <p:cNvPr id="39" name="Group 38">
                <a:extLst>
                  <a:ext uri="{FF2B5EF4-FFF2-40B4-BE49-F238E27FC236}">
                    <a16:creationId xmlns:a16="http://schemas.microsoft.com/office/drawing/2014/main" xmlns="" id="{118D8144-7AC3-EFBF-B7D7-421AC1ECF593}"/>
                  </a:ext>
                </a:extLst>
              </p:cNvPr>
              <p:cNvGrpSpPr/>
              <p:nvPr/>
            </p:nvGrpSpPr>
            <p:grpSpPr>
              <a:xfrm>
                <a:off x="612663" y="393907"/>
                <a:ext cx="2888768" cy="1320626"/>
                <a:chOff x="612663" y="393907"/>
                <a:chExt cx="2888768" cy="1320626"/>
              </a:xfrm>
            </p:grpSpPr>
            <p:grpSp>
              <p:nvGrpSpPr>
                <p:cNvPr id="40" name="Group 39">
                  <a:extLst>
                    <a:ext uri="{FF2B5EF4-FFF2-40B4-BE49-F238E27FC236}">
                      <a16:creationId xmlns:a16="http://schemas.microsoft.com/office/drawing/2014/main" xmlns="" id="{1B79FF48-4755-2B22-3B48-FF640334ACCD}"/>
                    </a:ext>
                  </a:extLst>
                </p:cNvPr>
                <p:cNvGrpSpPr/>
                <p:nvPr/>
              </p:nvGrpSpPr>
              <p:grpSpPr>
                <a:xfrm>
                  <a:off x="612663" y="709492"/>
                  <a:ext cx="742617" cy="686471"/>
                  <a:chOff x="612663" y="709492"/>
                  <a:chExt cx="742617" cy="686471"/>
                </a:xfrm>
              </p:grpSpPr>
              <p:sp>
                <p:nvSpPr>
                  <p:cNvPr id="42" name="Rectangle 41">
                    <a:extLst>
                      <a:ext uri="{FF2B5EF4-FFF2-40B4-BE49-F238E27FC236}">
                        <a16:creationId xmlns:a16="http://schemas.microsoft.com/office/drawing/2014/main" xmlns="" id="{C02B19CB-7E67-FEDE-F9AC-D6B42D6859BB}"/>
                      </a:ext>
                    </a:extLst>
                  </p:cNvPr>
                  <p:cNvSpPr/>
                  <p:nvPr/>
                </p:nvSpPr>
                <p:spPr>
                  <a:xfrm>
                    <a:off x="612663" y="709492"/>
                    <a:ext cx="742617" cy="686471"/>
                  </a:xfrm>
                  <a:prstGeom prst="rect">
                    <a:avLst/>
                  </a:prstGeom>
                  <a:solidFill>
                    <a:srgbClr val="196B24">
                      <a:lumMod val="20000"/>
                      <a:lumOff val="80000"/>
                    </a:srgbClr>
                  </a:solidFill>
                  <a:ln w="1905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43" name="TextBox 39">
                    <a:extLst>
                      <a:ext uri="{FF2B5EF4-FFF2-40B4-BE49-F238E27FC236}">
                        <a16:creationId xmlns:a16="http://schemas.microsoft.com/office/drawing/2014/main" xmlns="" id="{9C5EA30E-45B7-80AD-7A44-1F471ACB786F}"/>
                      </a:ext>
                    </a:extLst>
                  </p:cNvPr>
                  <p:cNvSpPr txBox="1"/>
                  <p:nvPr/>
                </p:nvSpPr>
                <p:spPr>
                  <a:xfrm>
                    <a:off x="769171" y="790131"/>
                    <a:ext cx="512808" cy="4987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sr-Cyrl-RS" sz="3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mbria" panose="02040503050406030204" pitchFamily="18" charset="0"/>
                        <a:cs typeface="Calibri" panose="020F0502020204030204" pitchFamily="34" charset="0"/>
                      </a:rPr>
                      <a:t>01</a:t>
                    </a:r>
                    <a:endParaRPr kumimoji="0" lang="en-US" sz="3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Times New Roman" panose="02020603050405020304" pitchFamily="18" charset="0"/>
                      <a:cs typeface="Calibri" panose="020F0502020204030204" pitchFamily="34" charset="0"/>
                    </a:endParaRPr>
                  </a:p>
                </p:txBody>
              </p:sp>
            </p:grpSp>
            <p:sp>
              <p:nvSpPr>
                <p:cNvPr id="41" name="Rectangle 40">
                  <a:extLst>
                    <a:ext uri="{FF2B5EF4-FFF2-40B4-BE49-F238E27FC236}">
                      <a16:creationId xmlns:a16="http://schemas.microsoft.com/office/drawing/2014/main" xmlns="" id="{A63442FA-115A-3A9C-E02D-D79600869002}"/>
                    </a:ext>
                  </a:extLst>
                </p:cNvPr>
                <p:cNvSpPr/>
                <p:nvPr/>
              </p:nvSpPr>
              <p:spPr>
                <a:xfrm>
                  <a:off x="1275262" y="393907"/>
                  <a:ext cx="2226169" cy="1320626"/>
                </a:xfrm>
                <a:prstGeom prst="rect">
                  <a:avLst/>
                </a:prstGeom>
              </p:spPr>
              <p:txBody>
                <a:bodyPr wrap="square" anchor="ctr">
                  <a:noAutofit/>
                </a:bodyPr>
                <a:lstStyle/>
                <a:p>
                  <a:pPr marL="0" marR="0" lvl="0" indent="0" algn="just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sr-Cyrl-RS" sz="20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595959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Times New Roman" panose="02020603050405020304" pitchFamily="18" charset="0"/>
                      <a:cs typeface="Calibri" panose="020F0502020204030204" pitchFamily="34" charset="0"/>
                    </a:rPr>
                    <a:t>Сазнајте више о супстанцама (хемикалијама) које користите</a:t>
                  </a:r>
                  <a:endPara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endParaRPr>
                </a:p>
              </p:txBody>
            </p:sp>
          </p:grp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xmlns="" id="{89BC4FE0-9ABC-3E4D-5E94-0118A5BD8D92}"/>
                </a:ext>
              </a:extLst>
            </p:cNvPr>
            <p:cNvGrpSpPr/>
            <p:nvPr/>
          </p:nvGrpSpPr>
          <p:grpSpPr>
            <a:xfrm>
              <a:off x="4370530" y="0"/>
              <a:ext cx="3916068" cy="1866900"/>
              <a:chOff x="4370530" y="0"/>
              <a:chExt cx="3916068" cy="1866900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xmlns="" id="{2A2EFB8B-FA76-D94A-9027-837E9C9ADD0B}"/>
                  </a:ext>
                </a:extLst>
              </p:cNvPr>
              <p:cNvSpPr/>
              <p:nvPr/>
            </p:nvSpPr>
            <p:spPr>
              <a:xfrm rot="5400000">
                <a:off x="4592952" y="306288"/>
                <a:ext cx="1560612" cy="1560612"/>
              </a:xfrm>
              <a:custGeom>
                <a:avLst/>
                <a:gdLst>
                  <a:gd name="connsiteX0" fmla="*/ 0 w 2038350"/>
                  <a:gd name="connsiteY0" fmla="*/ 2038350 h 2038350"/>
                  <a:gd name="connsiteX1" fmla="*/ 0 w 2038350"/>
                  <a:gd name="connsiteY1" fmla="*/ 1943100 h 2038350"/>
                  <a:gd name="connsiteX2" fmla="*/ 1943100 w 2038350"/>
                  <a:gd name="connsiteY2" fmla="*/ 1943100 h 2038350"/>
                  <a:gd name="connsiteX3" fmla="*/ 1943100 w 2038350"/>
                  <a:gd name="connsiteY3" fmla="*/ 0 h 2038350"/>
                  <a:gd name="connsiteX4" fmla="*/ 2038350 w 2038350"/>
                  <a:gd name="connsiteY4" fmla="*/ 0 h 2038350"/>
                  <a:gd name="connsiteX5" fmla="*/ 2038350 w 2038350"/>
                  <a:gd name="connsiteY5" fmla="*/ 1943100 h 2038350"/>
                  <a:gd name="connsiteX6" fmla="*/ 2038350 w 2038350"/>
                  <a:gd name="connsiteY6" fmla="*/ 2038350 h 2038350"/>
                  <a:gd name="connsiteX7" fmla="*/ 1943100 w 2038350"/>
                  <a:gd name="connsiteY7" fmla="*/ 2038350 h 20383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2038350" h="2038350">
                    <a:moveTo>
                      <a:pt x="0" y="2038350"/>
                    </a:moveTo>
                    <a:lnTo>
                      <a:pt x="0" y="1943100"/>
                    </a:lnTo>
                    <a:lnTo>
                      <a:pt x="1943100" y="1943100"/>
                    </a:lnTo>
                    <a:lnTo>
                      <a:pt x="1943100" y="0"/>
                    </a:lnTo>
                    <a:lnTo>
                      <a:pt x="2038350" y="0"/>
                    </a:lnTo>
                    <a:lnTo>
                      <a:pt x="2038350" y="1943100"/>
                    </a:lnTo>
                    <a:lnTo>
                      <a:pt x="2038350" y="2038350"/>
                    </a:lnTo>
                    <a:lnTo>
                      <a:pt x="1943100" y="2038350"/>
                    </a:lnTo>
                    <a:close/>
                  </a:path>
                </a:pathLst>
              </a:custGeom>
              <a:solidFill>
                <a:srgbClr val="196B24"/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" name="Right Triangle 23">
                <a:extLst>
                  <a:ext uri="{FF2B5EF4-FFF2-40B4-BE49-F238E27FC236}">
                    <a16:creationId xmlns:a16="http://schemas.microsoft.com/office/drawing/2014/main" xmlns="" id="{DFC9B076-6D01-9E67-6919-8B5607E4940B}"/>
                  </a:ext>
                </a:extLst>
              </p:cNvPr>
              <p:cNvSpPr/>
              <p:nvPr/>
            </p:nvSpPr>
            <p:spPr>
              <a:xfrm>
                <a:off x="4640355" y="1586136"/>
                <a:ext cx="233362" cy="233363"/>
              </a:xfrm>
              <a:prstGeom prst="rtTriangle">
                <a:avLst/>
              </a:prstGeom>
              <a:solidFill>
                <a:srgbClr val="196B24"/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" name="Right Triangle 24">
                <a:extLst>
                  <a:ext uri="{FF2B5EF4-FFF2-40B4-BE49-F238E27FC236}">
                    <a16:creationId xmlns:a16="http://schemas.microsoft.com/office/drawing/2014/main" xmlns="" id="{0D7B6117-EC65-B763-0B78-39AB2676AD38}"/>
                  </a:ext>
                </a:extLst>
              </p:cNvPr>
              <p:cNvSpPr/>
              <p:nvPr/>
            </p:nvSpPr>
            <p:spPr>
              <a:xfrm rot="16200000">
                <a:off x="5920202" y="1586136"/>
                <a:ext cx="233363" cy="233362"/>
              </a:xfrm>
              <a:prstGeom prst="rtTriangle">
                <a:avLst/>
              </a:prstGeom>
              <a:solidFill>
                <a:srgbClr val="196B24"/>
              </a:solidFill>
              <a:ln w="19050" cap="flat" cmpd="sng" algn="ctr">
                <a:noFill/>
                <a:prstDash val="solid"/>
                <a:miter lim="800000"/>
              </a:ln>
              <a:effectLst/>
            </p:spPr>
            <p:txBody>
              <a:bodyPr rtlCol="0" anchor="ctr"/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0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xmlns="" id="{7BBFAD43-5570-DA3E-65F3-EBA36DE6C8E1}"/>
                  </a:ext>
                </a:extLst>
              </p:cNvPr>
              <p:cNvGrpSpPr/>
              <p:nvPr/>
            </p:nvGrpSpPr>
            <p:grpSpPr>
              <a:xfrm>
                <a:off x="4370530" y="0"/>
                <a:ext cx="503188" cy="503188"/>
                <a:chOff x="4370530" y="0"/>
                <a:chExt cx="503188" cy="503188"/>
              </a:xfrm>
            </p:grpSpPr>
            <p:sp>
              <p:nvSpPr>
                <p:cNvPr id="32" name="Oval 31">
                  <a:extLst>
                    <a:ext uri="{FF2B5EF4-FFF2-40B4-BE49-F238E27FC236}">
                      <a16:creationId xmlns:a16="http://schemas.microsoft.com/office/drawing/2014/main" xmlns="" id="{5D510554-896A-FDC2-AAA7-B39551B193A1}"/>
                    </a:ext>
                  </a:extLst>
                </p:cNvPr>
                <p:cNvSpPr/>
                <p:nvPr/>
              </p:nvSpPr>
              <p:spPr>
                <a:xfrm>
                  <a:off x="4370530" y="0"/>
                  <a:ext cx="503188" cy="503188"/>
                </a:xfrm>
                <a:prstGeom prst="ellipse">
                  <a:avLst/>
                </a:prstGeom>
                <a:solidFill>
                  <a:srgbClr val="196B24"/>
                </a:solidFill>
                <a:ln w="1905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" name="Oval 32">
                  <a:extLst>
                    <a:ext uri="{FF2B5EF4-FFF2-40B4-BE49-F238E27FC236}">
                      <a16:creationId xmlns:a16="http://schemas.microsoft.com/office/drawing/2014/main" xmlns="" id="{0377392C-B6E0-6E15-0177-497C12E275D8}"/>
                    </a:ext>
                  </a:extLst>
                </p:cNvPr>
                <p:cNvSpPr/>
                <p:nvPr/>
              </p:nvSpPr>
              <p:spPr>
                <a:xfrm>
                  <a:off x="4405171" y="34641"/>
                  <a:ext cx="433907" cy="433907"/>
                </a:xfrm>
                <a:prstGeom prst="ellipse">
                  <a:avLst/>
                </a:prstGeom>
                <a:solidFill>
                  <a:sysClr val="window" lastClr="FFFFFF"/>
                </a:solidFill>
                <a:ln w="19050" cap="flat" cmpd="sng" algn="ctr">
                  <a:noFill/>
                  <a:prstDash val="solid"/>
                  <a:miter lim="800000"/>
                </a:ln>
                <a:effectLst>
                  <a:innerShdw blurRad="114300">
                    <a:prstClr val="black">
                      <a:alpha val="77000"/>
                    </a:prstClr>
                  </a:innerShdw>
                </a:effectLst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pic>
              <p:nvPicPr>
                <p:cNvPr id="34" name="Graphic 17" descr="Head with gears">
                  <a:extLst>
                    <a:ext uri="{FF2B5EF4-FFF2-40B4-BE49-F238E27FC236}">
                      <a16:creationId xmlns:a16="http://schemas.microsoft.com/office/drawing/2014/main" xmlns="" id="{0BE50407-2292-6480-AE97-3B768BD7775D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8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xmlns="" r:embed="rId9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4461737" y="91207"/>
                  <a:ext cx="320774" cy="320774"/>
                </a:xfrm>
                <a:prstGeom prst="rect">
                  <a:avLst/>
                </a:prstGeom>
              </p:spPr>
            </p:pic>
          </p:grpSp>
          <p:grpSp>
            <p:nvGrpSpPr>
              <p:cNvPr id="27" name="Group 26">
                <a:extLst>
                  <a:ext uri="{FF2B5EF4-FFF2-40B4-BE49-F238E27FC236}">
                    <a16:creationId xmlns:a16="http://schemas.microsoft.com/office/drawing/2014/main" xmlns="" id="{BB00CB71-166B-CAA6-384A-8221257D16C7}"/>
                  </a:ext>
                </a:extLst>
              </p:cNvPr>
              <p:cNvGrpSpPr/>
              <p:nvPr/>
            </p:nvGrpSpPr>
            <p:grpSpPr>
              <a:xfrm>
                <a:off x="4953036" y="603815"/>
                <a:ext cx="3333562" cy="866278"/>
                <a:chOff x="4953036" y="603815"/>
                <a:chExt cx="3333562" cy="866278"/>
              </a:xfrm>
            </p:grpSpPr>
            <p:grpSp>
              <p:nvGrpSpPr>
                <p:cNvPr id="28" name="Group 27">
                  <a:extLst>
                    <a:ext uri="{FF2B5EF4-FFF2-40B4-BE49-F238E27FC236}">
                      <a16:creationId xmlns:a16="http://schemas.microsoft.com/office/drawing/2014/main" xmlns="" id="{AA742945-FB07-97FF-04F6-9A9286EA4E5B}"/>
                    </a:ext>
                  </a:extLst>
                </p:cNvPr>
                <p:cNvGrpSpPr/>
                <p:nvPr/>
              </p:nvGrpSpPr>
              <p:grpSpPr>
                <a:xfrm>
                  <a:off x="4953036" y="709492"/>
                  <a:ext cx="742617" cy="686471"/>
                  <a:chOff x="4953036" y="709492"/>
                  <a:chExt cx="742617" cy="686471"/>
                </a:xfrm>
              </p:grpSpPr>
              <p:sp>
                <p:nvSpPr>
                  <p:cNvPr id="30" name="Rectangle 29">
                    <a:extLst>
                      <a:ext uri="{FF2B5EF4-FFF2-40B4-BE49-F238E27FC236}">
                        <a16:creationId xmlns:a16="http://schemas.microsoft.com/office/drawing/2014/main" xmlns="" id="{E856AD37-16D7-7209-DBAF-A5A25F66B4C2}"/>
                      </a:ext>
                    </a:extLst>
                  </p:cNvPr>
                  <p:cNvSpPr/>
                  <p:nvPr/>
                </p:nvSpPr>
                <p:spPr>
                  <a:xfrm>
                    <a:off x="4953036" y="709492"/>
                    <a:ext cx="742617" cy="686471"/>
                  </a:xfrm>
                  <a:prstGeom prst="rect">
                    <a:avLst/>
                  </a:prstGeom>
                  <a:solidFill>
                    <a:srgbClr val="196B24">
                      <a:lumMod val="20000"/>
                      <a:lumOff val="80000"/>
                    </a:srgbClr>
                  </a:solidFill>
                  <a:ln w="19050" cap="flat" cmpd="sng" algn="ctr">
                    <a:noFill/>
                    <a:prstDash val="solid"/>
                    <a:miter lim="800000"/>
                  </a:ln>
                  <a:effectLst/>
                </p:spPr>
                <p:txBody>
                  <a:bodyPr rtlCol="0" anchor="ctr"/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2000" b="0" i="0" u="none" strike="noStrike" kern="0" cap="none" spc="0" normalizeH="0" baseline="0" noProof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</a:endParaRPr>
                  </a:p>
                </p:txBody>
              </p:sp>
              <p:sp>
                <p:nvSpPr>
                  <p:cNvPr id="31" name="TextBox 27">
                    <a:extLst>
                      <a:ext uri="{FF2B5EF4-FFF2-40B4-BE49-F238E27FC236}">
                        <a16:creationId xmlns:a16="http://schemas.microsoft.com/office/drawing/2014/main" xmlns="" id="{19E4580D-A2AA-0682-324B-9780EE1AE55F}"/>
                      </a:ext>
                    </a:extLst>
                  </p:cNvPr>
                  <p:cNvSpPr txBox="1"/>
                  <p:nvPr/>
                </p:nvSpPr>
                <p:spPr>
                  <a:xfrm>
                    <a:off x="5108040" y="790131"/>
                    <a:ext cx="512808" cy="4987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sr-Cyrl-RS" sz="3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mbria" panose="02040503050406030204" pitchFamily="18" charset="0"/>
                        <a:cs typeface="Calibri" panose="020F0502020204030204" pitchFamily="34" charset="0"/>
                      </a:rPr>
                      <a:t>03</a:t>
                    </a:r>
                    <a:endParaRPr kumimoji="0" lang="en-US" sz="3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Times New Roman" panose="02020603050405020304" pitchFamily="18" charset="0"/>
                      <a:cs typeface="Calibri" panose="020F0502020204030204" pitchFamily="34" charset="0"/>
                    </a:endParaRPr>
                  </a:p>
                </p:txBody>
              </p:sp>
            </p:grpSp>
            <p:sp>
              <p:nvSpPr>
                <p:cNvPr id="29" name="Rectangle 28">
                  <a:extLst>
                    <a:ext uri="{FF2B5EF4-FFF2-40B4-BE49-F238E27FC236}">
                      <a16:creationId xmlns:a16="http://schemas.microsoft.com/office/drawing/2014/main" xmlns="" id="{77026FAF-AC2F-83F3-8FE2-1018D803C8BF}"/>
                    </a:ext>
                  </a:extLst>
                </p:cNvPr>
                <p:cNvSpPr/>
                <p:nvPr/>
              </p:nvSpPr>
              <p:spPr>
                <a:xfrm>
                  <a:off x="5616817" y="603815"/>
                  <a:ext cx="2669781" cy="86627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 marL="0" marR="0" lvl="0" indent="0" algn="just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sr-Cyrl-RS" sz="20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595959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Times New Roman" panose="02020603050405020304" pitchFamily="18" charset="0"/>
                      <a:cs typeface="Calibri" panose="020F0502020204030204" pitchFamily="34" charset="0"/>
                    </a:rPr>
                    <a:t>Процените, упоредите и одаберите прихватљиве замене</a:t>
                  </a:r>
                  <a:endParaRPr kumimoji="0" lang="en-US" sz="2000" b="0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 panose="020F0502020204030204" pitchFamily="34" charset="0"/>
                    <a:ea typeface="Times New Roman" panose="02020603050405020304" pitchFamily="18" charset="0"/>
                    <a:cs typeface="Calibri" panose="020F0502020204030204" pitchFamily="34" charset="0"/>
                  </a:endParaRPr>
                </a:p>
              </p:txBody>
            </p:sp>
          </p:grp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xmlns="" id="{B72F7FD2-053B-6750-0501-CEF82983695A}"/>
                </a:ext>
              </a:extLst>
            </p:cNvPr>
            <p:cNvGrpSpPr/>
            <p:nvPr/>
          </p:nvGrpSpPr>
          <p:grpSpPr>
            <a:xfrm>
              <a:off x="6565897" y="1586136"/>
              <a:ext cx="3096774" cy="1866900"/>
              <a:chOff x="6565897" y="1586136"/>
              <a:chExt cx="3096774" cy="1866900"/>
            </a:xfrm>
          </p:grpSpPr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xmlns="" id="{5C213D33-0BC5-BE91-AAD9-259A8D4E16D8}"/>
                  </a:ext>
                </a:extLst>
              </p:cNvPr>
              <p:cNvGrpSpPr/>
              <p:nvPr/>
            </p:nvGrpSpPr>
            <p:grpSpPr>
              <a:xfrm>
                <a:off x="6788319" y="1586136"/>
                <a:ext cx="2874352" cy="1560612"/>
                <a:chOff x="6788319" y="1586136"/>
                <a:chExt cx="2874352" cy="1560612"/>
              </a:xfrm>
            </p:grpSpPr>
            <p:sp>
              <p:nvSpPr>
                <p:cNvPr id="15" name="Freeform: Shape 14">
                  <a:extLst>
                    <a:ext uri="{FF2B5EF4-FFF2-40B4-BE49-F238E27FC236}">
                      <a16:creationId xmlns:a16="http://schemas.microsoft.com/office/drawing/2014/main" xmlns="" id="{40D7F48C-1BFD-DA5F-4127-C9F51E4ACE6F}"/>
                    </a:ext>
                  </a:extLst>
                </p:cNvPr>
                <p:cNvSpPr/>
                <p:nvPr/>
              </p:nvSpPr>
              <p:spPr>
                <a:xfrm rot="5400000" flipH="1">
                  <a:off x="6788319" y="1586136"/>
                  <a:ext cx="1560612" cy="1560612"/>
                </a:xfrm>
                <a:custGeom>
                  <a:avLst/>
                  <a:gdLst>
                    <a:gd name="connsiteX0" fmla="*/ 0 w 2038350"/>
                    <a:gd name="connsiteY0" fmla="*/ 2038350 h 2038350"/>
                    <a:gd name="connsiteX1" fmla="*/ 0 w 2038350"/>
                    <a:gd name="connsiteY1" fmla="*/ 1943100 h 2038350"/>
                    <a:gd name="connsiteX2" fmla="*/ 1943100 w 2038350"/>
                    <a:gd name="connsiteY2" fmla="*/ 1943100 h 2038350"/>
                    <a:gd name="connsiteX3" fmla="*/ 1943100 w 2038350"/>
                    <a:gd name="connsiteY3" fmla="*/ 0 h 2038350"/>
                    <a:gd name="connsiteX4" fmla="*/ 2038350 w 2038350"/>
                    <a:gd name="connsiteY4" fmla="*/ 0 h 2038350"/>
                    <a:gd name="connsiteX5" fmla="*/ 2038350 w 2038350"/>
                    <a:gd name="connsiteY5" fmla="*/ 1943100 h 2038350"/>
                    <a:gd name="connsiteX6" fmla="*/ 2038350 w 2038350"/>
                    <a:gd name="connsiteY6" fmla="*/ 2038350 h 2038350"/>
                    <a:gd name="connsiteX7" fmla="*/ 1943100 w 2038350"/>
                    <a:gd name="connsiteY7" fmla="*/ 2038350 h 203835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</a:cxnLst>
                  <a:rect l="l" t="t" r="r" b="b"/>
                  <a:pathLst>
                    <a:path w="2038350" h="2038350">
                      <a:moveTo>
                        <a:pt x="0" y="2038350"/>
                      </a:moveTo>
                      <a:lnTo>
                        <a:pt x="0" y="1943100"/>
                      </a:lnTo>
                      <a:lnTo>
                        <a:pt x="1943100" y="1943100"/>
                      </a:lnTo>
                      <a:lnTo>
                        <a:pt x="1943100" y="0"/>
                      </a:lnTo>
                      <a:lnTo>
                        <a:pt x="2038350" y="0"/>
                      </a:lnTo>
                      <a:lnTo>
                        <a:pt x="2038350" y="1943100"/>
                      </a:lnTo>
                      <a:lnTo>
                        <a:pt x="2038350" y="2038350"/>
                      </a:lnTo>
                      <a:lnTo>
                        <a:pt x="1943100" y="203835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4F81BD">
                        <a:shade val="51000"/>
                        <a:satMod val="130000"/>
                      </a:srgbClr>
                    </a:gs>
                    <a:gs pos="80000">
                      <a:srgbClr val="4F81BD">
                        <a:shade val="93000"/>
                        <a:satMod val="130000"/>
                      </a:srgbClr>
                    </a:gs>
                    <a:gs pos="100000">
                      <a:srgbClr val="4F81BD">
                        <a:shade val="94000"/>
                        <a:satMod val="135000"/>
                      </a:srgbClr>
                    </a:gs>
                  </a:gsLst>
                  <a:lin ang="16200000" scaled="0"/>
                </a:gradFill>
                <a:ln w="9525" cap="flat" cmpd="sng" algn="ctr">
                  <a:solidFill>
                    <a:srgbClr val="4F81BD">
                      <a:shade val="95000"/>
                      <a:satMod val="105000"/>
                    </a:srgbClr>
                  </a:solidFill>
                  <a:prstDash val="solid"/>
                </a:ln>
                <a:effectLst>
                  <a:outerShdw blurRad="40000" dist="23000" dir="5400000" rotWithShape="0">
                    <a:srgbClr val="000000">
                      <a:alpha val="35000"/>
                    </a:srgbClr>
                  </a:outerShdw>
                </a:effectLst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ysClr val="window" lastClr="FFFFFF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sp>
              <p:nvSpPr>
                <p:cNvPr id="16" name="Right Triangle 15">
                  <a:extLst>
                    <a:ext uri="{FF2B5EF4-FFF2-40B4-BE49-F238E27FC236}">
                      <a16:creationId xmlns:a16="http://schemas.microsoft.com/office/drawing/2014/main" xmlns="" id="{DD7D83F8-7A4A-5020-68C9-CD5E5731305C}"/>
                    </a:ext>
                  </a:extLst>
                </p:cNvPr>
                <p:cNvSpPr/>
                <p:nvPr/>
              </p:nvSpPr>
              <p:spPr>
                <a:xfrm rot="10800000" flipH="1">
                  <a:off x="6835722" y="1633537"/>
                  <a:ext cx="233362" cy="233363"/>
                </a:xfrm>
                <a:prstGeom prst="rtTriangle">
                  <a:avLst/>
                </a:prstGeom>
                <a:solidFill>
                  <a:srgbClr val="4F81BD"/>
                </a:solidFill>
                <a:ln w="1905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7" name="Right Triangle 16">
                  <a:extLst>
                    <a:ext uri="{FF2B5EF4-FFF2-40B4-BE49-F238E27FC236}">
                      <a16:creationId xmlns:a16="http://schemas.microsoft.com/office/drawing/2014/main" xmlns="" id="{A08E1AB9-FA30-6398-391E-B6830D969364}"/>
                    </a:ext>
                  </a:extLst>
                </p:cNvPr>
                <p:cNvSpPr/>
                <p:nvPr/>
              </p:nvSpPr>
              <p:spPr>
                <a:xfrm rot="16200000" flipH="1">
                  <a:off x="8115569" y="1633537"/>
                  <a:ext cx="233363" cy="233362"/>
                </a:xfrm>
                <a:prstGeom prst="rtTriangle">
                  <a:avLst/>
                </a:prstGeom>
                <a:solidFill>
                  <a:srgbClr val="4F81BD"/>
                </a:solidFill>
                <a:ln w="1905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xmlns="" id="{B3D428A1-B563-D916-369D-7430D202EE11}"/>
                    </a:ext>
                  </a:extLst>
                </p:cNvPr>
                <p:cNvGrpSpPr/>
                <p:nvPr/>
              </p:nvGrpSpPr>
              <p:grpSpPr>
                <a:xfrm>
                  <a:off x="7126069" y="1882323"/>
                  <a:ext cx="2536602" cy="883800"/>
                  <a:chOff x="7126069" y="1882323"/>
                  <a:chExt cx="2536602" cy="883800"/>
                </a:xfrm>
              </p:grpSpPr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xmlns="" id="{B522A85C-C7FD-036A-4A0A-F69B9159818D}"/>
                      </a:ext>
                    </a:extLst>
                  </p:cNvPr>
                  <p:cNvGrpSpPr/>
                  <p:nvPr/>
                </p:nvGrpSpPr>
                <p:grpSpPr>
                  <a:xfrm>
                    <a:off x="7126069" y="2079652"/>
                    <a:ext cx="742617" cy="686471"/>
                    <a:chOff x="7126069" y="2079652"/>
                    <a:chExt cx="742617" cy="686471"/>
                  </a:xfrm>
                </p:grpSpPr>
                <p:sp>
                  <p:nvSpPr>
                    <p:cNvPr id="21" name="Rectangle 20">
                      <a:extLst>
                        <a:ext uri="{FF2B5EF4-FFF2-40B4-BE49-F238E27FC236}">
                          <a16:creationId xmlns:a16="http://schemas.microsoft.com/office/drawing/2014/main" xmlns="" id="{68B690A0-8ACB-4EAF-CD0E-BF0061B2914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7126069" y="2079652"/>
                      <a:ext cx="742617" cy="686471"/>
                    </a:xfrm>
                    <a:prstGeom prst="rect">
                      <a:avLst/>
                    </a:prstGeom>
                    <a:solidFill>
                      <a:srgbClr val="4F81BD"/>
                    </a:solidFill>
                    <a:ln w="9525" cap="flat" cmpd="sng" algn="ctr">
                      <a:solidFill>
                        <a:srgbClr val="4F81BD">
                          <a:shade val="95000"/>
                          <a:satMod val="105000"/>
                        </a:srgbClr>
                      </a:solidFill>
                      <a:prstDash val="solid"/>
                    </a:ln>
                    <a:effectLst>
                      <a:outerShdw blurRad="40000" dist="23000" dir="5400000" rotWithShape="0">
                        <a:srgbClr val="000000">
                          <a:alpha val="35000"/>
                        </a:srgbClr>
                      </a:outerShdw>
                    </a:effectLst>
                  </p:spPr>
                  <p:txBody>
                    <a:bodyPr rtlCol="0" anchor="ctr"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20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sysClr val="window" lastClr="FFFFFF"/>
                        </a:solidFill>
                        <a:effectLst/>
                        <a:uLnTx/>
                        <a:uFillTx/>
                        <a:latin typeface="Calibri"/>
                        <a:ea typeface="+mn-ea"/>
                        <a:cs typeface="+mn-cs"/>
                      </a:endParaRPr>
                    </a:p>
                  </p:txBody>
                </p:sp>
                <p:sp>
                  <p:nvSpPr>
                    <p:cNvPr id="22" name="TextBox 18">
                      <a:extLst>
                        <a:ext uri="{FF2B5EF4-FFF2-40B4-BE49-F238E27FC236}">
                          <a16:creationId xmlns:a16="http://schemas.microsoft.com/office/drawing/2014/main" xmlns="" id="{7452F1E7-C911-C20F-FA51-F29CDFC69477}"/>
                        </a:ext>
                      </a:extLst>
                    </p:cNvPr>
                    <p:cNvSpPr txBox="1"/>
                    <p:nvPr/>
                  </p:nvSpPr>
                  <p:spPr>
                    <a:xfrm>
                      <a:off x="7299469" y="2155213"/>
                      <a:ext cx="512808" cy="498765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sr-Cyrl-RS" sz="3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Cambria" panose="02040503050406030204" pitchFamily="18" charset="0"/>
                          <a:cs typeface="Calibri" panose="020F0502020204030204" pitchFamily="34" charset="0"/>
                        </a:rPr>
                        <a:t>04</a:t>
                      </a:r>
                      <a:endParaRPr kumimoji="0" lang="en-US" sz="3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ysClr val="windowText" lastClr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p:txBody>
                </p:sp>
              </p:grpSp>
              <p:sp>
                <p:nvSpPr>
                  <p:cNvPr id="20" name="Rectangle 19">
                    <a:extLst>
                      <a:ext uri="{FF2B5EF4-FFF2-40B4-BE49-F238E27FC236}">
                        <a16:creationId xmlns:a16="http://schemas.microsoft.com/office/drawing/2014/main" xmlns="" id="{903DDD8C-B969-EE4C-34EA-E467D1A34E44}"/>
                      </a:ext>
                    </a:extLst>
                  </p:cNvPr>
                  <p:cNvSpPr/>
                  <p:nvPr/>
                </p:nvSpPr>
                <p:spPr>
                  <a:xfrm>
                    <a:off x="7868686" y="1882323"/>
                    <a:ext cx="1793985" cy="866278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 marL="0" marR="0" lvl="0" indent="0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sr-Cyrl-RS" sz="2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rPr>
                      <a:t>Тестирајте и примените алтернативе</a:t>
                    </a:r>
                    <a:endParaRPr kumimoji="0" lang="en-US" sz="20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ysClr val="windowText" lastClr="000000"/>
                      </a:solidFill>
                      <a:effectLst/>
                      <a:uLnTx/>
                      <a:uFillTx/>
                      <a:latin typeface="Calibri" panose="020F0502020204030204" pitchFamily="34" charset="0"/>
                      <a:ea typeface="Times New Roman" panose="02020603050405020304" pitchFamily="18" charset="0"/>
                      <a:cs typeface="Calibri" panose="020F0502020204030204" pitchFamily="34" charset="0"/>
                    </a:endParaRPr>
                  </a:p>
                </p:txBody>
              </p:sp>
            </p:grp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xmlns="" id="{E7E419D9-23CC-5BA4-1D4A-947D1243C097}"/>
                  </a:ext>
                </a:extLst>
              </p:cNvPr>
              <p:cNvGrpSpPr/>
              <p:nvPr/>
            </p:nvGrpSpPr>
            <p:grpSpPr>
              <a:xfrm>
                <a:off x="6565897" y="2949848"/>
                <a:ext cx="503188" cy="503188"/>
                <a:chOff x="6565897" y="2949848"/>
                <a:chExt cx="503188" cy="503188"/>
              </a:xfrm>
            </p:grpSpPr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xmlns="" id="{65469D48-0BD3-553D-CBE5-802DF8418024}"/>
                    </a:ext>
                  </a:extLst>
                </p:cNvPr>
                <p:cNvSpPr/>
                <p:nvPr/>
              </p:nvSpPr>
              <p:spPr>
                <a:xfrm rot="10800000" flipH="1">
                  <a:off x="6565897" y="2949848"/>
                  <a:ext cx="503188" cy="503188"/>
                </a:xfrm>
                <a:prstGeom prst="ellipse">
                  <a:avLst/>
                </a:prstGeom>
                <a:solidFill>
                  <a:srgbClr val="E97132"/>
                </a:solidFill>
                <a:ln w="19050" cap="flat" cmpd="sng" algn="ctr">
                  <a:noFill/>
                  <a:prstDash val="solid"/>
                  <a:miter lim="800000"/>
                </a:ln>
                <a:effectLst/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" name="Oval 12">
                  <a:extLst>
                    <a:ext uri="{FF2B5EF4-FFF2-40B4-BE49-F238E27FC236}">
                      <a16:creationId xmlns:a16="http://schemas.microsoft.com/office/drawing/2014/main" xmlns="" id="{19E4BF2F-F063-4145-A6D5-513CECC33475}"/>
                    </a:ext>
                  </a:extLst>
                </p:cNvPr>
                <p:cNvSpPr/>
                <p:nvPr/>
              </p:nvSpPr>
              <p:spPr>
                <a:xfrm rot="10800000" flipH="1">
                  <a:off x="6600537" y="2984488"/>
                  <a:ext cx="433907" cy="433907"/>
                </a:xfrm>
                <a:prstGeom prst="ellipse">
                  <a:avLst/>
                </a:prstGeom>
                <a:solidFill>
                  <a:sysClr val="window" lastClr="FFFFFF"/>
                </a:solidFill>
                <a:ln w="25400" cap="flat" cmpd="sng" algn="ctr">
                  <a:solidFill>
                    <a:srgbClr val="4F81BD"/>
                  </a:solidFill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20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Calibri"/>
                    <a:ea typeface="+mn-ea"/>
                    <a:cs typeface="+mn-cs"/>
                  </a:endParaRPr>
                </a:p>
              </p:txBody>
            </p:sp>
            <p:pic>
              <p:nvPicPr>
                <p:cNvPr id="14" name="Graphic 19" descr="Lightbulb">
                  <a:extLst>
                    <a:ext uri="{FF2B5EF4-FFF2-40B4-BE49-F238E27FC236}">
                      <a16:creationId xmlns:a16="http://schemas.microsoft.com/office/drawing/2014/main" xmlns="" id="{DD21C360-B050-A9AA-63D6-B7E17BCD4A35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10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  <a:ext uri="{96DAC541-7B7A-43D3-8B79-37D633B846F1}">
                      <asvg:svgBlip xmlns:asvg="http://schemas.microsoft.com/office/drawing/2016/SVG/main" xmlns="" r:embed="rId11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6661789" y="3045741"/>
                  <a:ext cx="311403" cy="311403"/>
                </a:xfrm>
                <a:prstGeom prst="rect">
                  <a:avLst/>
                </a:prstGeom>
              </p:spPr>
            </p:pic>
          </p:grpSp>
        </p:grpSp>
      </p:grp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D0A13EA9-7A93-9DE7-35DA-F00A6B6B1A58}"/>
              </a:ext>
            </a:extLst>
          </p:cNvPr>
          <p:cNvSpPr txBox="1"/>
          <p:nvPr/>
        </p:nvSpPr>
        <p:spPr>
          <a:xfrm rot="16200000">
            <a:off x="-763426" y="4372669"/>
            <a:ext cx="3666963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r-Cyrl-RS" sz="2000" b="1" dirty="0"/>
              <a:t>Процес супституције опасних хемикалија</a:t>
            </a:r>
          </a:p>
        </p:txBody>
      </p:sp>
    </p:spTree>
    <p:extLst>
      <p:ext uri="{BB962C8B-B14F-4D97-AF65-F5344CB8AC3E}">
        <p14:creationId xmlns:p14="http://schemas.microsoft.com/office/powerpoint/2010/main" val="31640035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AB52D1AE-17A7-BADC-3CCB-93FAB32225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27B72A70-C354-B3DE-2707-D0A2482E48D2}"/>
              </a:ext>
            </a:extLst>
          </p:cNvPr>
          <p:cNvGraphicFramePr>
            <a:graphicFrameLocks noGrp="1"/>
          </p:cNvGraphicFramePr>
          <p:nvPr/>
        </p:nvGraphicFramePr>
        <p:xfrm>
          <a:off x="334161" y="297906"/>
          <a:ext cx="11623377" cy="396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1623377">
                  <a:extLst>
                    <a:ext uri="{9D8B030D-6E8A-4147-A177-3AD203B41FA5}">
                      <a16:colId xmlns:a16="http://schemas.microsoft.com/office/drawing/2014/main" xmlns="" val="3832995452"/>
                    </a:ext>
                  </a:extLst>
                </a:gridCol>
              </a:tblGrid>
              <a:tr h="244705">
                <a:tc>
                  <a:txBody>
                    <a:bodyPr/>
                    <a:lstStyle/>
                    <a:p>
                      <a:pPr algn="l"/>
                      <a:r>
                        <a:rPr lang="ru-RU" sz="2000" dirty="0">
                          <a:solidFill>
                            <a:srgbClr val="009900"/>
                          </a:solidFill>
                        </a:rPr>
                        <a:t>Сесија 6 Замена опасних хемикалија</a:t>
                      </a:r>
                    </a:p>
                  </a:txBody>
                  <a:tcPr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63483931"/>
                  </a:ext>
                </a:extLst>
              </a:tr>
            </a:tbl>
          </a:graphicData>
        </a:graphic>
      </p:graphicFrame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xmlns="" id="{747004AF-D8B8-37D6-64DD-1216D8728E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522625"/>
              </p:ext>
            </p:extLst>
          </p:nvPr>
        </p:nvGraphicFramePr>
        <p:xfrm>
          <a:off x="334161" y="1617008"/>
          <a:ext cx="11623377" cy="3483571"/>
        </p:xfrm>
        <a:graphic>
          <a:graphicData uri="http://schemas.openxmlformats.org/drawingml/2006/table">
            <a:tbl>
              <a:tblPr firstRow="1" firstCol="1" bandRow="1"/>
              <a:tblGrid>
                <a:gridCol w="5811100">
                  <a:extLst>
                    <a:ext uri="{9D8B030D-6E8A-4147-A177-3AD203B41FA5}">
                      <a16:colId xmlns:a16="http://schemas.microsoft.com/office/drawing/2014/main" xmlns="" val="99139418"/>
                    </a:ext>
                  </a:extLst>
                </a:gridCol>
                <a:gridCol w="5812277">
                  <a:extLst>
                    <a:ext uri="{9D8B030D-6E8A-4147-A177-3AD203B41FA5}">
                      <a16:colId xmlns:a16="http://schemas.microsoft.com/office/drawing/2014/main" xmlns="" val="2312054819"/>
                    </a:ext>
                  </a:extLst>
                </a:gridCol>
              </a:tblGrid>
              <a:tr h="655349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sr-Cyrl-RS" sz="2000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Marketplace: платформа за проналажење безбедних алтернатива опасним хемикалијама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sr-Cyrl-RS" sz="2000" u="sng" kern="10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  <a:hlinkClick r:id="rId3"/>
                        </a:rPr>
                        <a:t>https://marketplace.chemsec.org/Alternatives/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64584496"/>
                  </a:ext>
                </a:extLst>
              </a:tr>
              <a:tr h="931231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sr-Cyrl-RS" sz="2000" kern="1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GreenScreen</a:t>
                      </a:r>
                      <a:r>
                        <a:rPr lang="sr-Cyrl-RS" sz="2000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®: Светски лидер у процени хемијских опасности и промоцији безбедних хемикалија.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sr-Cyrl-RS" sz="2000" u="sng" kern="1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  <a:hlinkClick r:id="rId4"/>
                        </a:rPr>
                        <a:t>https://www.greenscreenchemicals.org/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50998582"/>
                  </a:ext>
                </a:extLst>
              </a:tr>
              <a:tr h="655349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sr-Cyrl-RS" sz="2000" kern="1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Roadmap zero: Одрживо управљање хемикалијама у модној индустрији</a:t>
                      </a:r>
                      <a:endParaRPr lang="en-US" sz="2000" kern="1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sr-Cyrl-RS" sz="2000" u="sng" kern="1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  <a:hlinkClick r:id="rId5"/>
                        </a:rPr>
                        <a:t>https://www.roadmaptozero.com/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06987264"/>
                  </a:ext>
                </a:extLst>
              </a:tr>
              <a:tr h="1241642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sr-Cyrl-RS" sz="2000" kern="1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The</a:t>
                      </a:r>
                      <a:r>
                        <a:rPr lang="sr-Cyrl-RS" sz="2000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sr-Cyrl-RS" sz="2000" kern="1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European</a:t>
                      </a:r>
                      <a:r>
                        <a:rPr lang="sr-Cyrl-RS" sz="2000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sr-Cyrl-RS" sz="2000" kern="1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Chemicals</a:t>
                      </a:r>
                      <a:r>
                        <a:rPr lang="sr-Cyrl-RS" sz="2000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sr-Cyrl-RS" sz="2000" kern="1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Agency</a:t>
                      </a:r>
                      <a:r>
                        <a:rPr lang="sr-Cyrl-RS" sz="2000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(ECHA) - Европска агенција за хемикалије - Онлајн обука о анализи алтернатива (видео материјал са обуке доступан преко </a:t>
                      </a:r>
                      <a:r>
                        <a:rPr lang="sr-Cyrl-RS" sz="2000" kern="1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YouTube</a:t>
                      </a:r>
                      <a:r>
                        <a:rPr lang="sr-Cyrl-RS" sz="2000" kern="1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sr-Cyrl-RS" sz="2000" u="sng" kern="100" dirty="0">
                          <a:solidFill>
                            <a:srgbClr val="0000FF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  <a:hlinkClick r:id="rId6"/>
                        </a:rPr>
                        <a:t>https://echa.europa.eu/online-training-on-analysis-of-alternatives</a:t>
                      </a:r>
                      <a:endParaRPr lang="en-US" sz="2000" kern="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86956321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AFDE304-1D7B-270A-4CFC-9051EE7FA353}"/>
              </a:ext>
            </a:extLst>
          </p:cNvPr>
          <p:cNvSpPr txBox="1"/>
          <p:nvPr/>
        </p:nvSpPr>
        <p:spPr>
          <a:xfrm>
            <a:off x="334161" y="918296"/>
            <a:ext cx="609407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sr-Cyrl-RS" sz="2000" dirty="0"/>
              <a:t>Изналажење безбедних алтернатива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4BA205D-A3AC-DA87-2CDA-8D941535047E}"/>
              </a:ext>
            </a:extLst>
          </p:cNvPr>
          <p:cNvSpPr txBox="1"/>
          <p:nvPr/>
        </p:nvSpPr>
        <p:spPr>
          <a:xfrm>
            <a:off x="334161" y="5399181"/>
            <a:ext cx="1162337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2000" dirty="0"/>
              <a:t>Демонстрација: Изналажење безбедних алтернатива (претрага регистра европске агенције за хемикалије и других регистара)</a:t>
            </a:r>
            <a:endParaRPr lang="sr-Cyrl-RS" sz="2000" dirty="0"/>
          </a:p>
        </p:txBody>
      </p:sp>
    </p:spTree>
    <p:extLst>
      <p:ext uri="{BB962C8B-B14F-4D97-AF65-F5344CB8AC3E}">
        <p14:creationId xmlns:p14="http://schemas.microsoft.com/office/powerpoint/2010/main" val="1147996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1995</TotalTime>
  <Words>1343</Words>
  <Application>Microsoft Office PowerPoint</Application>
  <PresentationFormat>Widescreen</PresentationFormat>
  <Paragraphs>178</Paragraphs>
  <Slides>13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Cambria</vt:lpstr>
      <vt:lpstr>Courier New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Goran Milenkovic</dc:creator>
  <cp:lastModifiedBy>Microsoft account</cp:lastModifiedBy>
  <cp:revision>105</cp:revision>
  <dcterms:created xsi:type="dcterms:W3CDTF">2020-07-22T04:20:20Z</dcterms:created>
  <dcterms:modified xsi:type="dcterms:W3CDTF">2025-04-30T12:31:51Z</dcterms:modified>
</cp:coreProperties>
</file>